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57" r:id="rId6"/>
    <p:sldId id="258"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19" autoAdjust="0"/>
    <p:restoredTop sz="94660"/>
  </p:normalViewPr>
  <p:slideViewPr>
    <p:cSldViewPr>
      <p:cViewPr varScale="1">
        <p:scale>
          <a:sx n="76" d="100"/>
          <a:sy n="76" d="100"/>
        </p:scale>
        <p:origin x="-9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76"/>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76"/>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1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ctrTitle"/>
          </p:nvPr>
        </p:nvSpPr>
        <p:spPr>
          <a:xfrm>
            <a:off x="381000" y="4853423"/>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8C687014-08C2-4DD5-BDFE-0031D3A0AF60}"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1"/>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14"/>
          <p:cNvSpPr>
            <a:spLocks noGrp="1"/>
          </p:cNvSpPr>
          <p:nvPr>
            <p:ph type="sldNum" sz="quarter" idx="12"/>
          </p:nvPr>
        </p:nvSpPr>
        <p:spPr>
          <a:xfrm>
            <a:off x="8229605" y="6473825"/>
            <a:ext cx="758429" cy="247650"/>
          </a:xfrm>
        </p:spPr>
        <p:txBody>
          <a:bodyPr/>
          <a:lstStyle>
            <a:lvl1pPr>
              <a:defRPr/>
            </a:lvl1pPr>
          </a:lstStyle>
          <a:p>
            <a:pPr>
              <a:defRPr/>
            </a:pPr>
            <a:fld id="{105821AE-7CD0-4133-9031-F47452891145}"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657798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52377818-1A7B-4F6B-8288-136D6B15B52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18"/>
          <p:cNvSpPr>
            <a:spLocks noGrp="1"/>
          </p:cNvSpPr>
          <p:nvPr>
            <p:ph type="ftr" sz="quarter" idx="11"/>
          </p:nvPr>
        </p:nvSpPr>
        <p:spPr>
          <a:xfrm>
            <a:off x="3581400" y="76203"/>
            <a:ext cx="2895600" cy="288925"/>
          </a:xfrm>
        </p:spPr>
        <p:txBody>
          <a:bodyPr/>
          <a:lstStyle>
            <a:lvl1pPr>
              <a:defRPr/>
            </a:lvl1pPr>
          </a:lstStyle>
          <a:p>
            <a:pPr>
              <a:defRPr/>
            </a:pPr>
            <a:endParaRPr lang="ru-RU">
              <a:solidFill>
                <a:srgbClr val="F0A22E">
                  <a:shade val="75000"/>
                </a:srgbClr>
              </a:solidFill>
            </a:endParaRPr>
          </a:p>
        </p:txBody>
      </p:sp>
      <p:sp>
        <p:nvSpPr>
          <p:cNvPr id="6" name="Номер слайда 15"/>
          <p:cNvSpPr>
            <a:spLocks noGrp="1"/>
          </p:cNvSpPr>
          <p:nvPr>
            <p:ph type="sldNum" sz="quarter" idx="12"/>
          </p:nvPr>
        </p:nvSpPr>
        <p:spPr>
          <a:xfrm>
            <a:off x="8229605" y="6473825"/>
            <a:ext cx="758429" cy="247650"/>
          </a:xfrm>
        </p:spPr>
        <p:txBody>
          <a:bodyPr/>
          <a:lstStyle>
            <a:lvl1pPr>
              <a:defRPr/>
            </a:lvl1pPr>
          </a:lstStyle>
          <a:p>
            <a:pPr>
              <a:defRPr/>
            </a:pPr>
            <a:fld id="{FA125BCA-D208-440A-83D0-3CD86800EF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69409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7"/>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5D9BC1DF-11A7-44AA-9773-394E5A4E1DB8}"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1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9" name="Номер слайда 15"/>
          <p:cNvSpPr>
            <a:spLocks noGrp="1"/>
          </p:cNvSpPr>
          <p:nvPr>
            <p:ph type="sldNum" sz="quarter" idx="12"/>
          </p:nvPr>
        </p:nvSpPr>
        <p:spPr/>
        <p:txBody>
          <a:bodyPr/>
          <a:lstStyle>
            <a:lvl1pPr>
              <a:defRPr/>
            </a:lvl1pPr>
          </a:lstStyle>
          <a:p>
            <a:pPr>
              <a:defRPr/>
            </a:pPr>
            <a:fld id="{8B433D43-DF1D-42E9-B28C-02CBBBBB45C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66331321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0"/>
          <p:cNvSpPr>
            <a:spLocks noGrp="1"/>
          </p:cNvSpPr>
          <p:nvPr>
            <p:ph type="dt" sz="half" idx="10"/>
          </p:nvPr>
        </p:nvSpPr>
        <p:spPr/>
        <p:txBody>
          <a:bodyPr/>
          <a:lstStyle>
            <a:lvl1pPr>
              <a:defRPr/>
            </a:lvl1pPr>
          </a:lstStyle>
          <a:p>
            <a:pPr>
              <a:defRPr/>
            </a:pPr>
            <a:fld id="{AD70DB65-96A2-4BFA-BC0A-6B4B699FDA62}"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9"/>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CD4F75B6-4CE7-41C5-9A1F-DC25998057DD}"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59648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1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5" y="1316049"/>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49"/>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E686C3B1-DEE4-47EA-94F9-6BF3E8C9C3D6}" type="datetimeFigureOut">
              <a:rPr lang="ru-RU">
                <a:solidFill>
                  <a:srgbClr val="F0A22E">
                    <a:shade val="75000"/>
                  </a:srgbClr>
                </a:solidFill>
              </a:rPr>
              <a:pPr>
                <a:defRPr/>
              </a:pPr>
              <a:t>27.08.2020</a:t>
            </a:fld>
            <a:endParaRPr lang="ru-RU">
              <a:solidFill>
                <a:srgbClr val="F0A22E">
                  <a:shade val="75000"/>
                </a:srgbClr>
              </a:solidFill>
            </a:endParaRPr>
          </a:p>
        </p:txBody>
      </p:sp>
      <p:sp>
        <p:nvSpPr>
          <p:cNvPr id="9" name="Нижний колонтитул 5"/>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D482EBC-774E-41D9-846D-A42B89489B3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4164962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1"/>
          <p:cNvSpPr>
            <a:spLocks noGrp="1"/>
          </p:cNvSpPr>
          <p:nvPr>
            <p:ph type="dt" sz="half" idx="10"/>
          </p:nvPr>
        </p:nvSpPr>
        <p:spPr/>
        <p:txBody>
          <a:bodyPr/>
          <a:lstStyle>
            <a:lvl1pPr>
              <a:defRPr/>
            </a:lvl1pPr>
          </a:lstStyle>
          <a:p>
            <a:pPr>
              <a:defRPr/>
            </a:pPr>
            <a:fld id="{6FC7F312-34F0-4323-A0EB-955A8C116FF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4" name="Нижний колонтитул 2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5" name="Номер слайда 5"/>
          <p:cNvSpPr>
            <a:spLocks noGrp="1"/>
          </p:cNvSpPr>
          <p:nvPr>
            <p:ph type="sldNum" sz="quarter" idx="12"/>
          </p:nvPr>
        </p:nvSpPr>
        <p:spPr/>
        <p:txBody>
          <a:bodyPr/>
          <a:lstStyle>
            <a:lvl1pPr>
              <a:defRPr/>
            </a:lvl1pPr>
          </a:lstStyle>
          <a:p>
            <a:pPr>
              <a:defRPr/>
            </a:pPr>
            <a:fld id="{9D0F5F41-D5AE-4A63-8262-539494C0384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523399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C0FC46DD-75F0-4C5D-B233-16984DE53D3A}" type="datetimeFigureOut">
              <a:rPr lang="ru-RU">
                <a:solidFill>
                  <a:srgbClr val="F0A22E">
                    <a:shade val="75000"/>
                  </a:srgbClr>
                </a:solidFill>
              </a:rPr>
              <a:pPr>
                <a:defRPr/>
              </a:pPr>
              <a:t>27.08.2020</a:t>
            </a:fld>
            <a:endParaRPr lang="ru-RU">
              <a:solidFill>
                <a:srgbClr val="F0A22E">
                  <a:shade val="75000"/>
                </a:srgbClr>
              </a:solidFill>
            </a:endParaRPr>
          </a:p>
        </p:txBody>
      </p:sp>
      <p:sp>
        <p:nvSpPr>
          <p:cNvPr id="3" name="Нижний колонтитул 23"/>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4" name="Номер слайда 6"/>
          <p:cNvSpPr>
            <a:spLocks noGrp="1"/>
          </p:cNvSpPr>
          <p:nvPr>
            <p:ph type="sldNum" sz="quarter" idx="12"/>
          </p:nvPr>
        </p:nvSpPr>
        <p:spPr/>
        <p:txBody>
          <a:bodyPr/>
          <a:lstStyle>
            <a:lvl1pPr>
              <a:defRPr/>
            </a:lvl1pPr>
          </a:lstStyle>
          <a:p>
            <a:pPr>
              <a:defRPr/>
            </a:pPr>
            <a:fld id="{D62F386A-F208-4A10-967F-DAD76A7093C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154784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2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BEB91C7C-48EB-4520-B556-ABD52E93495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28"/>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8" name="Номер слайда 6"/>
          <p:cNvSpPr>
            <a:spLocks noGrp="1"/>
          </p:cNvSpPr>
          <p:nvPr>
            <p:ph type="sldNum" sz="quarter" idx="12"/>
          </p:nvPr>
        </p:nvSpPr>
        <p:spPr/>
        <p:txBody>
          <a:bodyPr/>
          <a:lstStyle>
            <a:lvl1pPr>
              <a:defRPr/>
            </a:lvl1pPr>
          </a:lstStyle>
          <a:p>
            <a:pPr>
              <a:defRPr/>
            </a:pPr>
            <a:fld id="{508D24CC-9A29-40EC-93A0-B0EF2C06FC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11321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6C6C3B75-5104-421D-A3C3-C90580F5D41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FBF75C56-B732-467D-89EC-AC57670C8BC1}"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588698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6D8CFF1-39B4-41BD-98A3-C83F6744C83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D158CB4F-72DB-4C95-A778-59E428F7050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803464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9"/>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9"/>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7C094CC-C9BA-4E2D-83D3-0676386BF6A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157EA770-DDF2-4493-8991-1B4723CC3DE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540248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1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ctrTitle"/>
          </p:nvPr>
        </p:nvSpPr>
        <p:spPr>
          <a:xfrm>
            <a:off x="381000" y="4853419"/>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8C687014-08C2-4DD5-BDFE-0031D3A0AF60}"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1"/>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14"/>
          <p:cNvSpPr>
            <a:spLocks noGrp="1"/>
          </p:cNvSpPr>
          <p:nvPr>
            <p:ph type="sldNum" sz="quarter" idx="12"/>
          </p:nvPr>
        </p:nvSpPr>
        <p:spPr>
          <a:xfrm>
            <a:off x="8229603" y="6473825"/>
            <a:ext cx="758429" cy="247650"/>
          </a:xfrm>
        </p:spPr>
        <p:txBody>
          <a:bodyPr/>
          <a:lstStyle>
            <a:lvl1pPr>
              <a:defRPr/>
            </a:lvl1pPr>
          </a:lstStyle>
          <a:p>
            <a:pPr>
              <a:defRPr/>
            </a:pPr>
            <a:fld id="{105821AE-7CD0-4133-9031-F47452891145}"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0281228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52377818-1A7B-4F6B-8288-136D6B15B52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18"/>
          <p:cNvSpPr>
            <a:spLocks noGrp="1"/>
          </p:cNvSpPr>
          <p:nvPr>
            <p:ph type="ftr" sz="quarter" idx="11"/>
          </p:nvPr>
        </p:nvSpPr>
        <p:spPr>
          <a:xfrm>
            <a:off x="3581400" y="76203"/>
            <a:ext cx="2895600" cy="288925"/>
          </a:xfrm>
        </p:spPr>
        <p:txBody>
          <a:bodyPr/>
          <a:lstStyle>
            <a:lvl1pPr>
              <a:defRPr/>
            </a:lvl1pPr>
          </a:lstStyle>
          <a:p>
            <a:pPr>
              <a:defRPr/>
            </a:pPr>
            <a:endParaRPr lang="ru-RU">
              <a:solidFill>
                <a:srgbClr val="F0A22E">
                  <a:shade val="75000"/>
                </a:srgbClr>
              </a:solidFill>
            </a:endParaRPr>
          </a:p>
        </p:txBody>
      </p:sp>
      <p:sp>
        <p:nvSpPr>
          <p:cNvPr id="6" name="Номер слайда 15"/>
          <p:cNvSpPr>
            <a:spLocks noGrp="1"/>
          </p:cNvSpPr>
          <p:nvPr>
            <p:ph type="sldNum" sz="quarter" idx="12"/>
          </p:nvPr>
        </p:nvSpPr>
        <p:spPr>
          <a:xfrm>
            <a:off x="8229603" y="6473825"/>
            <a:ext cx="758429" cy="247650"/>
          </a:xfrm>
        </p:spPr>
        <p:txBody>
          <a:bodyPr/>
          <a:lstStyle>
            <a:lvl1pPr>
              <a:defRPr/>
            </a:lvl1pPr>
          </a:lstStyle>
          <a:p>
            <a:pPr>
              <a:defRPr/>
            </a:pPr>
            <a:fld id="{FA125BCA-D208-440A-83D0-3CD86800EF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666500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7"/>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5D9BC1DF-11A7-44AA-9773-394E5A4E1DB8}"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1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9" name="Номер слайда 15"/>
          <p:cNvSpPr>
            <a:spLocks noGrp="1"/>
          </p:cNvSpPr>
          <p:nvPr>
            <p:ph type="sldNum" sz="quarter" idx="12"/>
          </p:nvPr>
        </p:nvSpPr>
        <p:spPr/>
        <p:txBody>
          <a:bodyPr/>
          <a:lstStyle>
            <a:lvl1pPr>
              <a:defRPr/>
            </a:lvl1pPr>
          </a:lstStyle>
          <a:p>
            <a:pPr>
              <a:defRPr/>
            </a:pPr>
            <a:fld id="{8B433D43-DF1D-42E9-B28C-02CBBBBB45C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64739314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0"/>
          <p:cNvSpPr>
            <a:spLocks noGrp="1"/>
          </p:cNvSpPr>
          <p:nvPr>
            <p:ph type="dt" sz="half" idx="10"/>
          </p:nvPr>
        </p:nvSpPr>
        <p:spPr/>
        <p:txBody>
          <a:bodyPr/>
          <a:lstStyle>
            <a:lvl1pPr>
              <a:defRPr/>
            </a:lvl1pPr>
          </a:lstStyle>
          <a:p>
            <a:pPr>
              <a:defRPr/>
            </a:pPr>
            <a:fld id="{AD70DB65-96A2-4BFA-BC0A-6B4B699FDA62}"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9"/>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CD4F75B6-4CE7-41C5-9A1F-DC25998057DD}"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5675140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5" y="1316045"/>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45"/>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E686C3B1-DEE4-47EA-94F9-6BF3E8C9C3D6}" type="datetimeFigureOut">
              <a:rPr lang="ru-RU">
                <a:solidFill>
                  <a:srgbClr val="F0A22E">
                    <a:shade val="75000"/>
                  </a:srgbClr>
                </a:solidFill>
              </a:rPr>
              <a:pPr>
                <a:defRPr/>
              </a:pPr>
              <a:t>27.08.2020</a:t>
            </a:fld>
            <a:endParaRPr lang="ru-RU">
              <a:solidFill>
                <a:srgbClr val="F0A22E">
                  <a:shade val="75000"/>
                </a:srgbClr>
              </a:solidFill>
            </a:endParaRPr>
          </a:p>
        </p:txBody>
      </p:sp>
      <p:sp>
        <p:nvSpPr>
          <p:cNvPr id="9" name="Нижний колонтитул 5"/>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D482EBC-774E-41D9-846D-A42B89489B3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2223445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1"/>
          <p:cNvSpPr>
            <a:spLocks noGrp="1"/>
          </p:cNvSpPr>
          <p:nvPr>
            <p:ph type="dt" sz="half" idx="10"/>
          </p:nvPr>
        </p:nvSpPr>
        <p:spPr/>
        <p:txBody>
          <a:bodyPr/>
          <a:lstStyle>
            <a:lvl1pPr>
              <a:defRPr/>
            </a:lvl1pPr>
          </a:lstStyle>
          <a:p>
            <a:pPr>
              <a:defRPr/>
            </a:pPr>
            <a:fld id="{6FC7F312-34F0-4323-A0EB-955A8C116FF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4" name="Нижний колонтитул 2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5" name="Номер слайда 5"/>
          <p:cNvSpPr>
            <a:spLocks noGrp="1"/>
          </p:cNvSpPr>
          <p:nvPr>
            <p:ph type="sldNum" sz="quarter" idx="12"/>
          </p:nvPr>
        </p:nvSpPr>
        <p:spPr/>
        <p:txBody>
          <a:bodyPr/>
          <a:lstStyle>
            <a:lvl1pPr>
              <a:defRPr/>
            </a:lvl1pPr>
          </a:lstStyle>
          <a:p>
            <a:pPr>
              <a:defRPr/>
            </a:pPr>
            <a:fld id="{9D0F5F41-D5AE-4A63-8262-539494C0384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556270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C0FC46DD-75F0-4C5D-B233-16984DE53D3A}" type="datetimeFigureOut">
              <a:rPr lang="ru-RU">
                <a:solidFill>
                  <a:srgbClr val="F0A22E">
                    <a:shade val="75000"/>
                  </a:srgbClr>
                </a:solidFill>
              </a:rPr>
              <a:pPr>
                <a:defRPr/>
              </a:pPr>
              <a:t>27.08.2020</a:t>
            </a:fld>
            <a:endParaRPr lang="ru-RU">
              <a:solidFill>
                <a:srgbClr val="F0A22E">
                  <a:shade val="75000"/>
                </a:srgbClr>
              </a:solidFill>
            </a:endParaRPr>
          </a:p>
        </p:txBody>
      </p:sp>
      <p:sp>
        <p:nvSpPr>
          <p:cNvPr id="3" name="Нижний колонтитул 23"/>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4" name="Номер слайда 6"/>
          <p:cNvSpPr>
            <a:spLocks noGrp="1"/>
          </p:cNvSpPr>
          <p:nvPr>
            <p:ph type="sldNum" sz="quarter" idx="12"/>
          </p:nvPr>
        </p:nvSpPr>
        <p:spPr/>
        <p:txBody>
          <a:bodyPr/>
          <a:lstStyle>
            <a:lvl1pPr>
              <a:defRPr/>
            </a:lvl1pPr>
          </a:lstStyle>
          <a:p>
            <a:pPr>
              <a:defRPr/>
            </a:pPr>
            <a:fld id="{D62F386A-F208-4A10-967F-DAD76A7093C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49149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2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BEB91C7C-48EB-4520-B556-ABD52E93495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28"/>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8" name="Номер слайда 6"/>
          <p:cNvSpPr>
            <a:spLocks noGrp="1"/>
          </p:cNvSpPr>
          <p:nvPr>
            <p:ph type="sldNum" sz="quarter" idx="12"/>
          </p:nvPr>
        </p:nvSpPr>
        <p:spPr/>
        <p:txBody>
          <a:bodyPr/>
          <a:lstStyle>
            <a:lvl1pPr>
              <a:defRPr/>
            </a:lvl1pPr>
          </a:lstStyle>
          <a:p>
            <a:pPr>
              <a:defRPr/>
            </a:pPr>
            <a:fld id="{508D24CC-9A29-40EC-93A0-B0EF2C06FC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578561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6C6C3B75-5104-421D-A3C3-C90580F5D41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FBF75C56-B732-467D-89EC-AC57670C8BC1}"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5634586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6D8CFF1-39B4-41BD-98A3-C83F6744C83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D158CB4F-72DB-4C95-A778-59E428F7050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9406999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9"/>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9"/>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7C094CC-C9BA-4E2D-83D3-0676386BF6A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157EA770-DDF2-4493-8991-1B4723CC3DE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875163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ctrTitle"/>
          </p:nvPr>
        </p:nvSpPr>
        <p:spPr>
          <a:xfrm>
            <a:off x="381000" y="4853413"/>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8C687014-08C2-4DD5-BDFE-0031D3A0AF60}"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1"/>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14"/>
          <p:cNvSpPr>
            <a:spLocks noGrp="1"/>
          </p:cNvSpPr>
          <p:nvPr>
            <p:ph type="sldNum" sz="quarter" idx="12"/>
          </p:nvPr>
        </p:nvSpPr>
        <p:spPr>
          <a:xfrm>
            <a:off x="8229600" y="6473825"/>
            <a:ext cx="758429" cy="247650"/>
          </a:xfrm>
        </p:spPr>
        <p:txBody>
          <a:bodyPr/>
          <a:lstStyle>
            <a:lvl1pPr>
              <a:defRPr/>
            </a:lvl1pPr>
          </a:lstStyle>
          <a:p>
            <a:pPr>
              <a:defRPr/>
            </a:pPr>
            <a:fld id="{105821AE-7CD0-4133-9031-F47452891145}"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5985026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52377818-1A7B-4F6B-8288-136D6B15B52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18"/>
          <p:cNvSpPr>
            <a:spLocks noGrp="1"/>
          </p:cNvSpPr>
          <p:nvPr>
            <p:ph type="ftr" sz="quarter" idx="11"/>
          </p:nvPr>
        </p:nvSpPr>
        <p:spPr>
          <a:xfrm>
            <a:off x="3581400" y="76201"/>
            <a:ext cx="2895600" cy="288925"/>
          </a:xfrm>
        </p:spPr>
        <p:txBody>
          <a:bodyPr/>
          <a:lstStyle>
            <a:lvl1pPr>
              <a:defRPr/>
            </a:lvl1pPr>
          </a:lstStyle>
          <a:p>
            <a:pPr>
              <a:defRPr/>
            </a:pPr>
            <a:endParaRPr lang="ru-RU">
              <a:solidFill>
                <a:srgbClr val="F0A22E">
                  <a:shade val="75000"/>
                </a:srgbClr>
              </a:solidFill>
            </a:endParaRPr>
          </a:p>
        </p:txBody>
      </p:sp>
      <p:sp>
        <p:nvSpPr>
          <p:cNvPr id="6" name="Номер слайда 15"/>
          <p:cNvSpPr>
            <a:spLocks noGrp="1"/>
          </p:cNvSpPr>
          <p:nvPr>
            <p:ph type="sldNum" sz="quarter" idx="12"/>
          </p:nvPr>
        </p:nvSpPr>
        <p:spPr>
          <a:xfrm>
            <a:off x="8229600" y="6473825"/>
            <a:ext cx="758429" cy="247650"/>
          </a:xfrm>
        </p:spPr>
        <p:txBody>
          <a:bodyPr/>
          <a:lstStyle>
            <a:lvl1pPr>
              <a:defRPr/>
            </a:lvl1pPr>
          </a:lstStyle>
          <a:p>
            <a:pPr>
              <a:defRPr/>
            </a:pPr>
            <a:fld id="{FA125BCA-D208-440A-83D0-3CD86800EF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42274551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7"/>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5D9BC1DF-11A7-44AA-9773-394E5A4E1DB8}"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1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9" name="Номер слайда 15"/>
          <p:cNvSpPr>
            <a:spLocks noGrp="1"/>
          </p:cNvSpPr>
          <p:nvPr>
            <p:ph type="sldNum" sz="quarter" idx="12"/>
          </p:nvPr>
        </p:nvSpPr>
        <p:spPr/>
        <p:txBody>
          <a:bodyPr/>
          <a:lstStyle>
            <a:lvl1pPr>
              <a:defRPr/>
            </a:lvl1pPr>
          </a:lstStyle>
          <a:p>
            <a:pPr>
              <a:defRPr/>
            </a:pPr>
            <a:fld id="{8B433D43-DF1D-42E9-B28C-02CBBBBB45C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243847620"/>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0"/>
          <p:cNvSpPr>
            <a:spLocks noGrp="1"/>
          </p:cNvSpPr>
          <p:nvPr>
            <p:ph type="dt" sz="half" idx="10"/>
          </p:nvPr>
        </p:nvSpPr>
        <p:spPr/>
        <p:txBody>
          <a:bodyPr/>
          <a:lstStyle>
            <a:lvl1pPr>
              <a:defRPr/>
            </a:lvl1pPr>
          </a:lstStyle>
          <a:p>
            <a:pPr>
              <a:defRPr/>
            </a:pPr>
            <a:fld id="{AD70DB65-96A2-4BFA-BC0A-6B4B699FDA62}"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9"/>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CD4F75B6-4CE7-41C5-9A1F-DC25998057DD}"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3813023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E686C3B1-DEE4-47EA-94F9-6BF3E8C9C3D6}" type="datetimeFigureOut">
              <a:rPr lang="ru-RU">
                <a:solidFill>
                  <a:srgbClr val="F0A22E">
                    <a:shade val="75000"/>
                  </a:srgbClr>
                </a:solidFill>
              </a:rPr>
              <a:pPr>
                <a:defRPr/>
              </a:pPr>
              <a:t>27.08.2020</a:t>
            </a:fld>
            <a:endParaRPr lang="ru-RU">
              <a:solidFill>
                <a:srgbClr val="F0A22E">
                  <a:shade val="75000"/>
                </a:srgbClr>
              </a:solidFill>
            </a:endParaRPr>
          </a:p>
        </p:txBody>
      </p:sp>
      <p:sp>
        <p:nvSpPr>
          <p:cNvPr id="9" name="Нижний колонтитул 5"/>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D482EBC-774E-41D9-846D-A42B89489B3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9476202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1"/>
          <p:cNvSpPr>
            <a:spLocks noGrp="1"/>
          </p:cNvSpPr>
          <p:nvPr>
            <p:ph type="dt" sz="half" idx="10"/>
          </p:nvPr>
        </p:nvSpPr>
        <p:spPr/>
        <p:txBody>
          <a:bodyPr/>
          <a:lstStyle>
            <a:lvl1pPr>
              <a:defRPr/>
            </a:lvl1pPr>
          </a:lstStyle>
          <a:p>
            <a:pPr>
              <a:defRPr/>
            </a:pPr>
            <a:fld id="{6FC7F312-34F0-4323-A0EB-955A8C116FF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4" name="Нижний колонтитул 20"/>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5" name="Номер слайда 5"/>
          <p:cNvSpPr>
            <a:spLocks noGrp="1"/>
          </p:cNvSpPr>
          <p:nvPr>
            <p:ph type="sldNum" sz="quarter" idx="12"/>
          </p:nvPr>
        </p:nvSpPr>
        <p:spPr/>
        <p:txBody>
          <a:bodyPr/>
          <a:lstStyle>
            <a:lvl1pPr>
              <a:defRPr/>
            </a:lvl1pPr>
          </a:lstStyle>
          <a:p>
            <a:pPr>
              <a:defRPr/>
            </a:pPr>
            <a:fld id="{9D0F5F41-D5AE-4A63-8262-539494C0384A}"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273156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C0FC46DD-75F0-4C5D-B233-16984DE53D3A}" type="datetimeFigureOut">
              <a:rPr lang="ru-RU">
                <a:solidFill>
                  <a:srgbClr val="F0A22E">
                    <a:shade val="75000"/>
                  </a:srgbClr>
                </a:solidFill>
              </a:rPr>
              <a:pPr>
                <a:defRPr/>
              </a:pPr>
              <a:t>27.08.2020</a:t>
            </a:fld>
            <a:endParaRPr lang="ru-RU">
              <a:solidFill>
                <a:srgbClr val="F0A22E">
                  <a:shade val="75000"/>
                </a:srgbClr>
              </a:solidFill>
            </a:endParaRPr>
          </a:p>
        </p:txBody>
      </p:sp>
      <p:sp>
        <p:nvSpPr>
          <p:cNvPr id="3" name="Нижний колонтитул 23"/>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4" name="Номер слайда 6"/>
          <p:cNvSpPr>
            <a:spLocks noGrp="1"/>
          </p:cNvSpPr>
          <p:nvPr>
            <p:ph type="sldNum" sz="quarter" idx="12"/>
          </p:nvPr>
        </p:nvSpPr>
        <p:spPr/>
        <p:txBody>
          <a:bodyPr/>
          <a:lstStyle>
            <a:lvl1pPr>
              <a:defRPr/>
            </a:lvl1pPr>
          </a:lstStyle>
          <a:p>
            <a:pPr>
              <a:defRPr/>
            </a:pPr>
            <a:fld id="{D62F386A-F208-4A10-967F-DAD76A7093CB}"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8108928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BEB91C7C-48EB-4520-B556-ABD52E93495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7" name="Нижний колонтитул 28"/>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8" name="Номер слайда 6"/>
          <p:cNvSpPr>
            <a:spLocks noGrp="1"/>
          </p:cNvSpPr>
          <p:nvPr>
            <p:ph type="sldNum" sz="quarter" idx="12"/>
          </p:nvPr>
        </p:nvSpPr>
        <p:spPr/>
        <p:txBody>
          <a:bodyPr/>
          <a:lstStyle>
            <a:lvl1pPr>
              <a:defRPr/>
            </a:lvl1pPr>
          </a:lstStyle>
          <a:p>
            <a:pPr>
              <a:defRPr/>
            </a:pPr>
            <a:fld id="{508D24CC-9A29-40EC-93A0-B0EF2C06FCF4}"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0277079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6C6C3B75-5104-421D-A3C3-C90580F5D414}" type="datetimeFigureOut">
              <a:rPr lang="ru-RU">
                <a:solidFill>
                  <a:srgbClr val="F0A22E">
                    <a:shade val="75000"/>
                  </a:srgbClr>
                </a:solidFill>
              </a:rPr>
              <a:pPr>
                <a:defRPr/>
              </a:pPr>
              <a:t>27.08.2020</a:t>
            </a:fld>
            <a:endParaRPr lang="ru-RU">
              <a:solidFill>
                <a:srgbClr val="F0A22E">
                  <a:shade val="75000"/>
                </a:srgb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7" name="Номер слайда 30"/>
          <p:cNvSpPr>
            <a:spLocks noGrp="1"/>
          </p:cNvSpPr>
          <p:nvPr>
            <p:ph type="sldNum" sz="quarter" idx="12"/>
          </p:nvPr>
        </p:nvSpPr>
        <p:spPr/>
        <p:txBody>
          <a:bodyPr/>
          <a:lstStyle>
            <a:lvl1pPr>
              <a:defRPr/>
            </a:lvl1pPr>
          </a:lstStyle>
          <a:p>
            <a:pPr>
              <a:defRPr/>
            </a:pPr>
            <a:fld id="{FBF75C56-B732-467D-89EC-AC57670C8BC1}"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32306383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6D8CFF1-39B4-41BD-98A3-C83F6744C83F}"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D158CB4F-72DB-4C95-A778-59E428F7050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8471649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8"/>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8"/>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7C094CC-C9BA-4E2D-83D3-0676386BF6A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srgbClr val="F0A22E">
                  <a:shade val="75000"/>
                </a:srgbClr>
              </a:solidFill>
            </a:endParaRPr>
          </a:p>
        </p:txBody>
      </p:sp>
      <p:sp>
        <p:nvSpPr>
          <p:cNvPr id="6" name="Номер слайда 5"/>
          <p:cNvSpPr>
            <a:spLocks noGrp="1"/>
          </p:cNvSpPr>
          <p:nvPr>
            <p:ph type="sldNum" sz="quarter" idx="12"/>
          </p:nvPr>
        </p:nvSpPr>
        <p:spPr/>
        <p:txBody>
          <a:bodyPr/>
          <a:lstStyle>
            <a:lvl1pPr>
              <a:defRPr/>
            </a:lvl1pPr>
          </a:lstStyle>
          <a:p>
            <a:pPr>
              <a:defRPr/>
            </a:pPr>
            <a:fld id="{157EA770-DDF2-4493-8991-1B4723CC3DE3}" type="slidenum">
              <a:rPr lang="ru-RU">
                <a:solidFill>
                  <a:srgbClr val="F0A22E">
                    <a:shade val="75000"/>
                  </a:srgbClr>
                </a:solidFill>
              </a:rPr>
              <a:pPr>
                <a:defRPr/>
              </a:pPr>
              <a:t>‹#›</a:t>
            </a:fld>
            <a:endParaRPr lang="ru-RU">
              <a:solidFill>
                <a:srgbClr val="F0A22E">
                  <a:shade val="75000"/>
                </a:srgbClr>
              </a:solidFill>
            </a:endParaRPr>
          </a:p>
        </p:txBody>
      </p:sp>
    </p:spTree>
    <p:extLst>
      <p:ext uri="{BB962C8B-B14F-4D97-AF65-F5344CB8AC3E}">
        <p14:creationId xmlns:p14="http://schemas.microsoft.com/office/powerpoint/2010/main" val="122565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4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8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8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3"/>
          </p:nvPr>
        </p:nvSpPr>
        <p:spPr>
          <a:xfrm>
            <a:off x="3124200" y="635638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8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7000" r="-7000"/>
          </a:stretch>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91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3"/>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C557B9CD-EEAD-418E-8D9D-9BA1005D16E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28" name="Нижний колонтитул 27"/>
          <p:cNvSpPr>
            <a:spLocks noGrp="1"/>
          </p:cNvSpPr>
          <p:nvPr>
            <p:ph type="ftr" sz="quarter" idx="3"/>
          </p:nvPr>
        </p:nvSpPr>
        <p:spPr>
          <a:xfrm>
            <a:off x="3124200" y="76203"/>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ru-RU">
              <a:solidFill>
                <a:srgbClr val="F0A22E">
                  <a:shade val="75000"/>
                </a:srgbClr>
              </a:solidFill>
            </a:endParaRPr>
          </a:p>
        </p:txBody>
      </p:sp>
      <p:sp>
        <p:nvSpPr>
          <p:cNvPr id="5" name="Номер слайда 4"/>
          <p:cNvSpPr>
            <a:spLocks noGrp="1"/>
          </p:cNvSpPr>
          <p:nvPr>
            <p:ph type="sldNum" sz="quarter" idx="4"/>
          </p:nvPr>
        </p:nvSpPr>
        <p:spPr>
          <a:xfrm>
            <a:off x="8229600" y="6477011"/>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9A8D778-0F65-4767-9026-54C31EB01956}" type="slidenum">
              <a:rPr lang="ru-RU">
                <a:solidFill>
                  <a:srgbClr val="F0A22E">
                    <a:shade val="75000"/>
                  </a:srgbClr>
                </a:solidFill>
              </a:rPr>
              <a:pPr>
                <a:defRPr/>
              </a:pPr>
              <a:t>‹#›</a:t>
            </a:fld>
            <a:endParaRPr lang="ru-RU">
              <a:solidFill>
                <a:srgbClr val="F0A22E">
                  <a:shade val="75000"/>
                </a:srgbClr>
              </a:solidFill>
            </a:endParaRPr>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91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Прямая соединительная линия 11"/>
          <p:cNvSpPr>
            <a:spLocks noChangeShapeType="1"/>
          </p:cNvSpPr>
          <p:nvPr/>
        </p:nvSpPr>
        <p:spPr bwMode="auto">
          <a:xfrm>
            <a:off x="514350" y="10579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Tree>
    <p:extLst>
      <p:ext uri="{BB962C8B-B14F-4D97-AF65-F5344CB8AC3E}">
        <p14:creationId xmlns:p14="http://schemas.microsoft.com/office/powerpoint/2010/main" val="364332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7000" r="-7000"/>
          </a:stretch>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90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3"/>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C557B9CD-EEAD-418E-8D9D-9BA1005D16E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28" name="Нижний колонтитул 27"/>
          <p:cNvSpPr>
            <a:spLocks noGrp="1"/>
          </p:cNvSpPr>
          <p:nvPr>
            <p:ph type="ftr" sz="quarter" idx="3"/>
          </p:nvPr>
        </p:nvSpPr>
        <p:spPr>
          <a:xfrm>
            <a:off x="3124200" y="76203"/>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ru-RU">
              <a:solidFill>
                <a:srgbClr val="F0A22E">
                  <a:shade val="75000"/>
                </a:srgbClr>
              </a:solidFill>
            </a:endParaRPr>
          </a:p>
        </p:txBody>
      </p:sp>
      <p:sp>
        <p:nvSpPr>
          <p:cNvPr id="5" name="Номер слайда 4"/>
          <p:cNvSpPr>
            <a:spLocks noGrp="1"/>
          </p:cNvSpPr>
          <p:nvPr>
            <p:ph type="sldNum" sz="quarter" idx="4"/>
          </p:nvPr>
        </p:nvSpPr>
        <p:spPr>
          <a:xfrm>
            <a:off x="8229600" y="6477007"/>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9A8D778-0F65-4767-9026-54C31EB01956}" type="slidenum">
              <a:rPr lang="ru-RU">
                <a:solidFill>
                  <a:srgbClr val="F0A22E">
                    <a:shade val="75000"/>
                  </a:srgbClr>
                </a:solidFill>
              </a:rPr>
              <a:pPr>
                <a:defRPr/>
              </a:pPr>
              <a:t>‹#›</a:t>
            </a:fld>
            <a:endParaRPr lang="ru-RU">
              <a:solidFill>
                <a:srgbClr val="F0A22E">
                  <a:shade val="75000"/>
                </a:srgbClr>
              </a:solidFill>
            </a:endParaRPr>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90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Прямая соединительная линия 11"/>
          <p:cNvSpPr>
            <a:spLocks noChangeShapeType="1"/>
          </p:cNvSpPr>
          <p:nvPr/>
        </p:nvSpPr>
        <p:spPr bwMode="auto">
          <a:xfrm>
            <a:off x="514350" y="105799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Tree>
    <p:extLst>
      <p:ext uri="{BB962C8B-B14F-4D97-AF65-F5344CB8AC3E}">
        <p14:creationId xmlns:p14="http://schemas.microsoft.com/office/powerpoint/2010/main" val="4060374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7000" r="-7000"/>
          </a:stretch>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1"/>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C557B9CD-EEAD-418E-8D9D-9BA1005D16E5}" type="datetimeFigureOut">
              <a:rPr lang="ru-RU">
                <a:solidFill>
                  <a:srgbClr val="F0A22E">
                    <a:shade val="75000"/>
                  </a:srgbClr>
                </a:solidFill>
              </a:rPr>
              <a:pPr>
                <a:defRPr/>
              </a:pPr>
              <a:t>27.08.2020</a:t>
            </a:fld>
            <a:endParaRPr lang="ru-RU">
              <a:solidFill>
                <a:srgbClr val="F0A22E">
                  <a:shade val="75000"/>
                </a:srgbClr>
              </a:solidFill>
            </a:endParaRPr>
          </a:p>
        </p:txBody>
      </p:sp>
      <p:sp>
        <p:nvSpPr>
          <p:cNvPr id="28" name="Нижний колонтитул 27"/>
          <p:cNvSpPr>
            <a:spLocks noGrp="1"/>
          </p:cNvSpPr>
          <p:nvPr>
            <p:ph type="ftr" sz="quarter" idx="3"/>
          </p:nvPr>
        </p:nvSpPr>
        <p:spPr>
          <a:xfrm>
            <a:off x="3124200" y="76201"/>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ru-RU">
              <a:solidFill>
                <a:srgbClr val="F0A22E">
                  <a:shade val="75000"/>
                </a:srgbClr>
              </a:solidFill>
            </a:endParaRPr>
          </a:p>
        </p:txBody>
      </p:sp>
      <p:sp>
        <p:nvSpPr>
          <p:cNvPr id="5" name="Номер слайда 4"/>
          <p:cNvSpPr>
            <a:spLocks noGrp="1"/>
          </p:cNvSpPr>
          <p:nvPr>
            <p:ph type="sldNum" sz="quarter" idx="4"/>
          </p:nvPr>
        </p:nvSpPr>
        <p:spPr>
          <a:xfrm>
            <a:off x="8229600" y="6477001"/>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9A8D778-0F65-4767-9026-54C31EB01956}" type="slidenum">
              <a:rPr lang="ru-RU">
                <a:solidFill>
                  <a:srgbClr val="F0A22E">
                    <a:shade val="75000"/>
                  </a:srgbClr>
                </a:solidFill>
              </a:rPr>
              <a:pPr>
                <a:defRPr/>
              </a:pPr>
              <a:t>‹#›</a:t>
            </a:fld>
            <a:endParaRPr lang="ru-RU">
              <a:solidFill>
                <a:srgbClr val="F0A22E">
                  <a:shade val="75000"/>
                </a:srgbClr>
              </a:solidFill>
            </a:endParaRPr>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Прямая соединительная линия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solidFill>
                <a:prstClr val="black"/>
              </a:solidFill>
              <a:cs typeface="Arial" charset="0"/>
            </a:endParaRPr>
          </a:p>
        </p:txBody>
      </p:sp>
    </p:spTree>
    <p:extLst>
      <p:ext uri="{BB962C8B-B14F-4D97-AF65-F5344CB8AC3E}">
        <p14:creationId xmlns:p14="http://schemas.microsoft.com/office/powerpoint/2010/main" val="154352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__________Microsoft_Excel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174" y="582613"/>
            <a:ext cx="8320088" cy="1325562"/>
          </a:xfrm>
        </p:spPr>
        <p:txBody>
          <a:bodyPr>
            <a:noAutofit/>
          </a:bodyPr>
          <a:lstStyle/>
          <a:p>
            <a:pPr algn="ctr" eaLnBrk="1" fontAlgn="auto" hangingPunct="1">
              <a:spcAft>
                <a:spcPts val="0"/>
              </a:spcAft>
              <a:defRPr/>
            </a:pPr>
            <a:r>
              <a:rPr lang="ru-RU" sz="2400" b="1" dirty="0" smtClean="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t>ОБЪЁМ БЮДЖЕТА</a:t>
            </a:r>
            <a:br>
              <a:rPr lang="ru-RU" sz="2400" b="1" dirty="0" smtClean="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br>
            <a:r>
              <a:rPr lang="ru-RU" sz="2400" dirty="0"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 </a:t>
            </a:r>
            <a:r>
              <a:rPr lang="ru-RU" sz="2400" dirty="0" err="1"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Преградненского</a:t>
            </a:r>
            <a:r>
              <a:rPr lang="ru-RU" sz="2400" dirty="0" smtClean="0">
                <a:solidFill>
                  <a:srgbClr val="7030A0"/>
                </a:solidFill>
                <a:effectLst>
                  <a:outerShdw blurRad="38100" dist="38100" dir="2700000" algn="tl">
                    <a:srgbClr val="000000">
                      <a:alpha val="43137"/>
                    </a:srgbClr>
                  </a:outerShdw>
                </a:effectLst>
                <a:latin typeface="Arial Black" pitchFamily="34" charset="0"/>
              </a:rPr>
              <a:t>  </a:t>
            </a:r>
            <a:r>
              <a:rPr lang="ru-RU" sz="2400" dirty="0"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сельского поселения</a:t>
            </a:r>
            <a:br>
              <a:rPr lang="ru-RU" sz="2400" dirty="0"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err="1" smtClean="0">
                <a:solidFill>
                  <a:srgbClr val="7030A0"/>
                </a:solidFill>
                <a:effectLst>
                  <a:outerShdw blurRad="38100" dist="38100" dir="2700000" algn="tl">
                    <a:srgbClr val="000000">
                      <a:alpha val="43137"/>
                    </a:srgbClr>
                  </a:outerShdw>
                </a:effectLst>
                <a:latin typeface="Arial Black" pitchFamily="34" charset="0"/>
              </a:rPr>
              <a:t>Урупского</a:t>
            </a:r>
            <a:r>
              <a:rPr lang="ru-RU" sz="2400" dirty="0" smtClean="0">
                <a:solidFill>
                  <a:srgbClr val="7030A0"/>
                </a:solidFill>
                <a:effectLst>
                  <a:outerShdw blurRad="38100" dist="38100" dir="2700000" algn="tl">
                    <a:srgbClr val="000000">
                      <a:alpha val="43137"/>
                    </a:srgbClr>
                  </a:outerShdw>
                </a:effectLst>
                <a:latin typeface="Arial Black" pitchFamily="34" charset="0"/>
              </a:rPr>
              <a:t> </a:t>
            </a:r>
            <a:r>
              <a:rPr lang="ru-RU" sz="2400" dirty="0"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района карачаево-черкесской Республики</a:t>
            </a:r>
            <a:br>
              <a:rPr lang="ru-RU" sz="2400" dirty="0" smtClean="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a:solidFill>
                  <a:srgbClr val="7030A0"/>
                </a:solidFill>
                <a:effectLst>
                  <a:outerShdw blurRad="38100" dist="38100" dir="2700000" algn="tl">
                    <a:srgbClr val="000000">
                      <a:alpha val="43137"/>
                    </a:srgbClr>
                  </a:outerShdw>
                </a:effectLst>
                <a:latin typeface="Arial Black" pitchFamily="34" charset="0"/>
              </a:rPr>
              <a:t>на </a:t>
            </a:r>
            <a:r>
              <a:rPr lang="ru-RU" sz="2400" dirty="0" smtClean="0">
                <a:solidFill>
                  <a:srgbClr val="7030A0"/>
                </a:solidFill>
                <a:effectLst>
                  <a:outerShdw blurRad="38100" dist="38100" dir="2700000" algn="tl">
                    <a:srgbClr val="000000">
                      <a:alpha val="43137"/>
                    </a:srgbClr>
                  </a:outerShdw>
                </a:effectLst>
                <a:latin typeface="Arial Black" pitchFamily="34" charset="0"/>
              </a:rPr>
              <a:t>2020 </a:t>
            </a:r>
            <a:r>
              <a:rPr lang="ru-RU" sz="2400" dirty="0">
                <a:solidFill>
                  <a:srgbClr val="7030A0"/>
                </a:solidFill>
                <a:effectLst>
                  <a:outerShdw blurRad="38100" dist="38100" dir="2700000" algn="tl">
                    <a:srgbClr val="000000">
                      <a:alpha val="43137"/>
                    </a:srgbClr>
                  </a:outerShdw>
                </a:effectLst>
                <a:latin typeface="Arial Black" pitchFamily="34" charset="0"/>
              </a:rPr>
              <a:t>год, плановый период </a:t>
            </a:r>
            <a:r>
              <a:rPr lang="ru-RU" sz="2400" dirty="0" smtClean="0">
                <a:solidFill>
                  <a:srgbClr val="7030A0"/>
                </a:solidFill>
                <a:effectLst>
                  <a:outerShdw blurRad="38100" dist="38100" dir="2700000" algn="tl">
                    <a:srgbClr val="000000">
                      <a:alpha val="43137"/>
                    </a:srgbClr>
                  </a:outerShdw>
                </a:effectLst>
                <a:latin typeface="Arial Black" pitchFamily="34" charset="0"/>
              </a:rPr>
              <a:t>2021 </a:t>
            </a:r>
            <a:r>
              <a:rPr lang="ru-RU" sz="2400" dirty="0">
                <a:solidFill>
                  <a:srgbClr val="7030A0"/>
                </a:solidFill>
                <a:effectLst>
                  <a:outerShdw blurRad="38100" dist="38100" dir="2700000" algn="tl">
                    <a:srgbClr val="000000">
                      <a:alpha val="43137"/>
                    </a:srgbClr>
                  </a:outerShdw>
                </a:effectLst>
                <a:latin typeface="Arial Black" pitchFamily="34" charset="0"/>
              </a:rPr>
              <a:t>и </a:t>
            </a:r>
            <a:r>
              <a:rPr lang="ru-RU" sz="2400" dirty="0" smtClean="0">
                <a:solidFill>
                  <a:srgbClr val="7030A0"/>
                </a:solidFill>
                <a:effectLst>
                  <a:outerShdw blurRad="38100" dist="38100" dir="2700000" algn="tl">
                    <a:srgbClr val="000000">
                      <a:alpha val="43137"/>
                    </a:srgbClr>
                  </a:outerShdw>
                </a:effectLst>
                <a:latin typeface="Arial Black" pitchFamily="34" charset="0"/>
              </a:rPr>
              <a:t>2022 </a:t>
            </a:r>
            <a:r>
              <a:rPr lang="ru-RU" sz="2400" dirty="0">
                <a:solidFill>
                  <a:srgbClr val="7030A0"/>
                </a:solidFill>
                <a:effectLst>
                  <a:outerShdw blurRad="38100" dist="38100" dir="2700000" algn="tl">
                    <a:srgbClr val="000000">
                      <a:alpha val="43137"/>
                    </a:srgbClr>
                  </a:outerShdw>
                </a:effectLst>
                <a:latin typeface="Arial Black" pitchFamily="34" charset="0"/>
              </a:rPr>
              <a:t>гг. (корректировка от </a:t>
            </a:r>
            <a:r>
              <a:rPr lang="ru-RU" sz="2400" dirty="0" smtClean="0">
                <a:solidFill>
                  <a:srgbClr val="7030A0"/>
                </a:solidFill>
                <a:effectLst>
                  <a:outerShdw blurRad="38100" dist="38100" dir="2700000" algn="tl">
                    <a:srgbClr val="000000">
                      <a:alpha val="43137"/>
                    </a:srgbClr>
                  </a:outerShdw>
                </a:effectLst>
                <a:latin typeface="Arial Black" pitchFamily="34" charset="0"/>
              </a:rPr>
              <a:t>31.03.2020 </a:t>
            </a:r>
            <a:r>
              <a:rPr lang="ru-RU" sz="2400" dirty="0">
                <a:solidFill>
                  <a:srgbClr val="7030A0"/>
                </a:solidFill>
                <a:effectLst>
                  <a:outerShdw blurRad="38100" dist="38100" dir="2700000" algn="tl">
                    <a:srgbClr val="000000">
                      <a:alpha val="43137"/>
                    </a:srgbClr>
                  </a:outerShdw>
                </a:effectLst>
                <a:latin typeface="Arial Black" pitchFamily="34" charset="0"/>
              </a:rPr>
              <a:t>г.)</a:t>
            </a:r>
          </a:p>
        </p:txBody>
      </p:sp>
      <p:sp>
        <p:nvSpPr>
          <p:cNvPr id="34819" name="Объект 2"/>
          <p:cNvSpPr>
            <a:spLocks noGrp="1"/>
          </p:cNvSpPr>
          <p:nvPr>
            <p:ph idx="1"/>
          </p:nvPr>
        </p:nvSpPr>
        <p:spPr>
          <a:xfrm>
            <a:off x="1306116" y="2278076"/>
            <a:ext cx="7209234" cy="784225"/>
          </a:xfrm>
        </p:spPr>
        <p:txBody>
          <a:bodyPr/>
          <a:lstStyle/>
          <a:p>
            <a:pPr marL="0" indent="0" algn="ctr" eaLnBrk="1" hangingPunct="1">
              <a:spcBef>
                <a:spcPct val="0"/>
              </a:spcBef>
              <a:buFont typeface="Wingdings 2" pitchFamily="18" charset="2"/>
              <a:buNone/>
            </a:pPr>
            <a:r>
              <a:rPr lang="ru-RU" sz="2400" smtClean="0">
                <a:solidFill>
                  <a:schemeClr val="tx1"/>
                </a:solidFill>
                <a:latin typeface="Arial" charset="0"/>
                <a:cs typeface="Arial" charset="0"/>
              </a:rPr>
              <a:t>Общий объем доходов и расходов местного бюджета на </a:t>
            </a:r>
            <a:r>
              <a:rPr lang="ru-RU" sz="2400" b="1" smtClean="0">
                <a:solidFill>
                  <a:schemeClr val="tx1"/>
                </a:solidFill>
                <a:latin typeface="Arial" charset="0"/>
                <a:cs typeface="Arial" charset="0"/>
              </a:rPr>
              <a:t>2020</a:t>
            </a:r>
            <a:r>
              <a:rPr lang="ru-RU" sz="2400" smtClean="0">
                <a:solidFill>
                  <a:schemeClr val="tx1"/>
                </a:solidFill>
                <a:latin typeface="Arial" charset="0"/>
                <a:cs typeface="Arial" charset="0"/>
              </a:rPr>
              <a:t> год: </a:t>
            </a:r>
          </a:p>
        </p:txBody>
      </p:sp>
      <p:sp>
        <p:nvSpPr>
          <p:cNvPr id="34820" name="TextBox 9"/>
          <p:cNvSpPr txBox="1">
            <a:spLocks noChangeArrowheads="1"/>
          </p:cNvSpPr>
          <p:nvPr/>
        </p:nvSpPr>
        <p:spPr bwMode="auto">
          <a:xfrm>
            <a:off x="988219" y="2879731"/>
            <a:ext cx="77057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fontAlgn="base" hangingPunct="1">
              <a:spcBef>
                <a:spcPct val="0"/>
              </a:spcBef>
              <a:spcAft>
                <a:spcPct val="0"/>
              </a:spcAft>
            </a:pPr>
            <a:r>
              <a:rPr lang="ru-RU" sz="2000" b="1" smtClean="0">
                <a:solidFill>
                  <a:prstClr val="black"/>
                </a:solidFill>
              </a:rPr>
              <a:t>Доходы: 21 603 549,00 рублей; </a:t>
            </a:r>
            <a:endParaRPr lang="ru-RU" sz="2000" smtClean="0">
              <a:solidFill>
                <a:prstClr val="black"/>
              </a:solidFill>
            </a:endParaRPr>
          </a:p>
          <a:p>
            <a:pPr eaLnBrk="1" fontAlgn="base" hangingPunct="1">
              <a:spcBef>
                <a:spcPct val="0"/>
              </a:spcBef>
              <a:spcAft>
                <a:spcPct val="0"/>
              </a:spcAft>
            </a:pPr>
            <a:r>
              <a:rPr lang="ru-RU" sz="2000" b="1" smtClean="0">
                <a:solidFill>
                  <a:prstClr val="black"/>
                </a:solidFill>
              </a:rPr>
              <a:t>Расходы: 22 489 495,12 рублей</a:t>
            </a:r>
            <a:r>
              <a:rPr lang="ru-RU" sz="2000" smtClean="0">
                <a:solidFill>
                  <a:prstClr val="black"/>
                </a:solidFill>
              </a:rPr>
              <a:t> ;</a:t>
            </a:r>
            <a:endParaRPr lang="ru-RU" sz="2000" b="1" smtClean="0">
              <a:solidFill>
                <a:prstClr val="black"/>
              </a:solidFill>
            </a:endParaRPr>
          </a:p>
          <a:p>
            <a:pPr eaLnBrk="1" fontAlgn="base" hangingPunct="1">
              <a:spcBef>
                <a:spcPct val="0"/>
              </a:spcBef>
              <a:spcAft>
                <a:spcPct val="0"/>
              </a:spcAft>
            </a:pPr>
            <a:r>
              <a:rPr lang="ru-RU" sz="2000" b="1" smtClean="0">
                <a:solidFill>
                  <a:prstClr val="black"/>
                </a:solidFill>
              </a:rPr>
              <a:t>Дефицит бюджета: 885 946,12 рублей</a:t>
            </a:r>
            <a:r>
              <a:rPr lang="ru-RU" sz="2000" smtClean="0">
                <a:solidFill>
                  <a:prstClr val="black"/>
                </a:solidFill>
              </a:rPr>
              <a:t>.</a:t>
            </a:r>
          </a:p>
          <a:p>
            <a:pPr eaLnBrk="1" fontAlgn="base" hangingPunct="1">
              <a:spcBef>
                <a:spcPct val="0"/>
              </a:spcBef>
              <a:spcAft>
                <a:spcPct val="0"/>
              </a:spcAft>
            </a:pPr>
            <a:endParaRPr lang="ru-RU" sz="2000" b="1" smtClean="0">
              <a:solidFill>
                <a:prstClr val="black"/>
              </a:solidFill>
            </a:endParaRPr>
          </a:p>
          <a:p>
            <a:pPr eaLnBrk="1" fontAlgn="base" hangingPunct="1">
              <a:spcBef>
                <a:spcPct val="0"/>
              </a:spcBef>
              <a:spcAft>
                <a:spcPct val="0"/>
              </a:spcAft>
            </a:pPr>
            <a:endParaRPr lang="ru-RU" sz="2000" b="1" smtClean="0">
              <a:solidFill>
                <a:prstClr val="black"/>
              </a:solidFill>
            </a:endParaRPr>
          </a:p>
          <a:p>
            <a:pPr eaLnBrk="1" fontAlgn="base" hangingPunct="1">
              <a:spcBef>
                <a:spcPct val="0"/>
              </a:spcBef>
              <a:spcAft>
                <a:spcPct val="0"/>
              </a:spcAft>
            </a:pPr>
            <a:endParaRPr lang="ru-RU" sz="2000" b="1" smtClean="0">
              <a:solidFill>
                <a:prstClr val="black"/>
              </a:solidFill>
            </a:endParaRPr>
          </a:p>
          <a:p>
            <a:pPr algn="ctr" eaLnBrk="1" fontAlgn="base" hangingPunct="1">
              <a:spcBef>
                <a:spcPct val="0"/>
              </a:spcBef>
              <a:spcAft>
                <a:spcPct val="0"/>
              </a:spcAft>
            </a:pPr>
            <a:r>
              <a:rPr lang="ru-RU" b="1" i="1" smtClean="0">
                <a:solidFill>
                  <a:prstClr val="black"/>
                </a:solidFill>
              </a:rPr>
              <a:t>Изменения приняты на основании справки об изменении росписи расходов № 344 от 12.03.2020 г. Министерства строительства и ЖКХ КЧР, уведомления по расчетам между бюджетами №13 от 13.03.2020 г., №17 от 26.03.2020 г.  Финуправления администрации района , в связи с недостаточностью плановых назначений на оплату за составление актов обследования придомовой территории, дефектных ведомостей, сводного сметного расчета для выполнения мероприятий МЦП «Формирование современной городской среды на территории Преградненского сельского поселения», для приведения в соответствие с бюджетной классификацией.</a:t>
            </a:r>
          </a:p>
          <a:p>
            <a:pPr algn="ctr" eaLnBrk="1" fontAlgn="base" hangingPunct="1">
              <a:spcBef>
                <a:spcPct val="0"/>
              </a:spcBef>
              <a:spcAft>
                <a:spcPct val="0"/>
              </a:spcAft>
            </a:pPr>
            <a:endParaRPr lang="ru-RU" b="1" i="1" smtClean="0">
              <a:solidFill>
                <a:prstClr val="black"/>
              </a:solidFill>
            </a:endParaRPr>
          </a:p>
        </p:txBody>
      </p:sp>
      <p:pic>
        <p:nvPicPr>
          <p:cNvPr id="34821" name="Picture 7" descr="C:\Users\User-cons2\Desktop\Татьяна\бюджет\image05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8537" y="2687640"/>
            <a:ext cx="2712244" cy="208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43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697" y="555634"/>
            <a:ext cx="8371284" cy="1325563"/>
          </a:xfrm>
        </p:spPr>
        <p:txBody>
          <a:bodyPr>
            <a:noAutofit/>
          </a:bodyPr>
          <a:lstStyle/>
          <a:p>
            <a:pPr algn="ctr" eaLnBrk="1" fontAlgn="auto" hangingPunct="1">
              <a:spcAft>
                <a:spcPts val="0"/>
              </a:spcAft>
              <a:defRPr/>
            </a:pPr>
            <a:r>
              <a:rPr lang="ru-RU" sz="2400" b="1" dirty="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t>ОБЪЁМ БЮДЖЕТА</a:t>
            </a:r>
            <a:br>
              <a:rPr lang="ru-RU" sz="2400" b="1" dirty="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b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 </a:t>
            </a:r>
            <a:r>
              <a:rPr lang="ru-RU" sz="2400" dirty="0" err="1">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Преградненского</a:t>
            </a:r>
            <a:r>
              <a:rPr lang="ru-RU" sz="2400" dirty="0">
                <a:solidFill>
                  <a:srgbClr val="7030A0"/>
                </a:solidFill>
                <a:effectLst>
                  <a:outerShdw blurRad="38100" dist="38100" dir="2700000" algn="tl">
                    <a:srgbClr val="000000">
                      <a:alpha val="43137"/>
                    </a:srgbClr>
                  </a:outerShdw>
                </a:effectLst>
                <a:latin typeface="Arial Black" pitchFamily="34" charset="0"/>
              </a:rPr>
              <a:t>  </a:t>
            </a: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сельского поселения</a:t>
            </a:r>
            <a:b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err="1">
                <a:solidFill>
                  <a:srgbClr val="7030A0"/>
                </a:solidFill>
                <a:effectLst>
                  <a:outerShdw blurRad="38100" dist="38100" dir="2700000" algn="tl">
                    <a:srgbClr val="000000">
                      <a:alpha val="43137"/>
                    </a:srgbClr>
                  </a:outerShdw>
                </a:effectLst>
                <a:latin typeface="Arial Black" pitchFamily="34" charset="0"/>
              </a:rPr>
              <a:t>Урупского</a:t>
            </a:r>
            <a:r>
              <a:rPr lang="ru-RU" sz="2400" dirty="0">
                <a:solidFill>
                  <a:srgbClr val="7030A0"/>
                </a:solidFill>
                <a:effectLst>
                  <a:outerShdw blurRad="38100" dist="38100" dir="2700000" algn="tl">
                    <a:srgbClr val="000000">
                      <a:alpha val="43137"/>
                    </a:srgbClr>
                  </a:outerShdw>
                </a:effectLst>
                <a:latin typeface="Arial Black" pitchFamily="34" charset="0"/>
              </a:rPr>
              <a:t> </a:t>
            </a: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района карачаево-черкесской Республики</a:t>
            </a:r>
            <a:b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a:solidFill>
                  <a:srgbClr val="7030A0"/>
                </a:solidFill>
                <a:effectLst>
                  <a:outerShdw blurRad="38100" dist="38100" dir="2700000" algn="tl">
                    <a:srgbClr val="000000">
                      <a:alpha val="43137"/>
                    </a:srgbClr>
                  </a:outerShdw>
                </a:effectLst>
                <a:latin typeface="Arial Black" pitchFamily="34" charset="0"/>
              </a:rPr>
              <a:t>на 2020 год, плановый период 2021 и 2022 гг. (корректировка от 31.03.2020 г.)</a:t>
            </a:r>
            <a:endParaRPr lang="ru-RU" sz="2400" dirty="0">
              <a:solidFill>
                <a:srgbClr val="C00000"/>
              </a:solidFill>
              <a:effectLst>
                <a:outerShdw blurRad="38100" dist="38100" dir="2700000" algn="tl">
                  <a:srgbClr val="000000">
                    <a:alpha val="43137"/>
                  </a:srgbClr>
                </a:outerShdw>
              </a:effectLst>
              <a:latin typeface="Arial Black" pitchFamily="34" charset="0"/>
            </a:endParaRPr>
          </a:p>
        </p:txBody>
      </p:sp>
      <p:sp>
        <p:nvSpPr>
          <p:cNvPr id="35843" name="Объект 2"/>
          <p:cNvSpPr txBox="1">
            <a:spLocks/>
          </p:cNvSpPr>
          <p:nvPr/>
        </p:nvSpPr>
        <p:spPr bwMode="auto">
          <a:xfrm>
            <a:off x="740573" y="2236788"/>
            <a:ext cx="690443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fontAlgn="base" hangingPunct="1">
              <a:spcBef>
                <a:spcPct val="0"/>
              </a:spcBef>
              <a:spcAft>
                <a:spcPct val="0"/>
              </a:spcAft>
              <a:buClr>
                <a:srgbClr val="F0A22E"/>
              </a:buClr>
              <a:buSzPct val="70000"/>
              <a:buFont typeface="Wingdings 2" pitchFamily="18" charset="2"/>
              <a:buNone/>
            </a:pPr>
            <a:r>
              <a:rPr lang="ru-RU" sz="2000" smtClean="0">
                <a:solidFill>
                  <a:prstClr val="black"/>
                </a:solidFill>
                <a:latin typeface="Arial" charset="0"/>
              </a:rPr>
              <a:t>Объем налоговых и неналоговых доходов местного бюджета на </a:t>
            </a:r>
            <a:r>
              <a:rPr lang="ru-RU" sz="2000" b="1" smtClean="0">
                <a:solidFill>
                  <a:prstClr val="black"/>
                </a:solidFill>
                <a:latin typeface="Arial" charset="0"/>
              </a:rPr>
              <a:t>2020</a:t>
            </a:r>
            <a:r>
              <a:rPr lang="ru-RU" sz="2000" smtClean="0">
                <a:solidFill>
                  <a:prstClr val="black"/>
                </a:solidFill>
                <a:latin typeface="Arial" charset="0"/>
              </a:rPr>
              <a:t> год прогнозируется в сумме </a:t>
            </a:r>
            <a:r>
              <a:rPr lang="ru-RU" sz="2000" b="1" smtClean="0">
                <a:solidFill>
                  <a:prstClr val="black"/>
                </a:solidFill>
              </a:rPr>
              <a:t>6 447 600,00 </a:t>
            </a:r>
            <a:r>
              <a:rPr lang="ru-RU" sz="2000" smtClean="0">
                <a:solidFill>
                  <a:prstClr val="black"/>
                </a:solidFill>
                <a:latin typeface="Arial" charset="0"/>
              </a:rPr>
              <a:t>рублей:</a:t>
            </a:r>
          </a:p>
        </p:txBody>
      </p:sp>
      <p:sp>
        <p:nvSpPr>
          <p:cNvPr id="6" name="Объект 3"/>
          <p:cNvSpPr txBox="1">
            <a:spLocks/>
          </p:cNvSpPr>
          <p:nvPr/>
        </p:nvSpPr>
        <p:spPr bwMode="auto">
          <a:xfrm>
            <a:off x="564361" y="2901950"/>
            <a:ext cx="8098631"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buClr>
                <a:srgbClr val="F0A22E"/>
              </a:buClr>
              <a:defRPr/>
            </a:pPr>
            <a:r>
              <a:rPr lang="ru-RU" sz="2000" dirty="0" smtClean="0">
                <a:solidFill>
                  <a:prstClr val="black"/>
                </a:solidFill>
                <a:latin typeface="Arial" charset="0"/>
                <a:cs typeface="Arial" charset="0"/>
              </a:rPr>
              <a:t>Безвозмездные поступления: </a:t>
            </a:r>
            <a:r>
              <a:rPr lang="ru-RU" sz="2000" b="1" dirty="0" smtClean="0">
                <a:solidFill>
                  <a:prstClr val="black"/>
                </a:solidFill>
              </a:rPr>
              <a:t>15 155 949,00 </a:t>
            </a:r>
            <a:r>
              <a:rPr lang="ru-RU" sz="2000" dirty="0" smtClean="0">
                <a:solidFill>
                  <a:prstClr val="black"/>
                </a:solidFill>
                <a:latin typeface="Arial" charset="0"/>
                <a:cs typeface="Arial" charset="0"/>
              </a:rPr>
              <a:t>рублей.</a:t>
            </a:r>
          </a:p>
          <a:p>
            <a:pPr>
              <a:buClr>
                <a:srgbClr val="F0A22E"/>
              </a:buClr>
              <a:defRPr/>
            </a:pPr>
            <a:endParaRPr lang="ru-RU" sz="2000" dirty="0" smtClean="0">
              <a:solidFill>
                <a:prstClr val="black"/>
              </a:solidFill>
              <a:latin typeface="Arial" charset="0"/>
              <a:cs typeface="Arial" charset="0"/>
            </a:endParaRPr>
          </a:p>
          <a:p>
            <a:pPr marL="0" indent="0" algn="ctr" eaLnBrk="1" fontAlgn="auto" hangingPunct="1">
              <a:spcBef>
                <a:spcPct val="0"/>
              </a:spcBef>
              <a:spcAft>
                <a:spcPts val="0"/>
              </a:spcAft>
              <a:buClr>
                <a:srgbClr val="F0A22E"/>
              </a:buClr>
              <a:buFont typeface="Wingdings 2"/>
              <a:buNone/>
              <a:defRPr/>
            </a:pPr>
            <a:r>
              <a:rPr lang="ru-RU" sz="1800" b="1" dirty="0" smtClean="0">
                <a:solidFill>
                  <a:srgbClr val="F0A22E">
                    <a:lumMod val="75000"/>
                  </a:srgbClr>
                </a:solidFill>
                <a:latin typeface="Arial" pitchFamily="34" charset="0"/>
                <a:cs typeface="Arial" panose="020B0604020202020204" pitchFamily="34" charset="0"/>
              </a:rPr>
              <a:t>Межбюджетные трансферты из бюджетов бюджетной системы Российской Федерации, получаемые бюджетом </a:t>
            </a:r>
            <a:r>
              <a:rPr lang="ru-RU" sz="1800" b="1" dirty="0" err="1" smtClean="0">
                <a:solidFill>
                  <a:srgbClr val="F0A22E">
                    <a:lumMod val="75000"/>
                  </a:srgbClr>
                </a:solidFill>
                <a:latin typeface="Arial" pitchFamily="34" charset="0"/>
                <a:cs typeface="Arial" panose="020B0604020202020204" pitchFamily="34" charset="0"/>
              </a:rPr>
              <a:t>Преградненского</a:t>
            </a:r>
            <a:r>
              <a:rPr lang="ru-RU" sz="1800" b="1" dirty="0" smtClean="0">
                <a:solidFill>
                  <a:srgbClr val="F0A22E">
                    <a:lumMod val="75000"/>
                  </a:srgbClr>
                </a:solidFill>
                <a:latin typeface="Arial" pitchFamily="34" charset="0"/>
                <a:cs typeface="Arial" panose="020B0604020202020204" pitchFamily="34" charset="0"/>
              </a:rPr>
              <a:t> сельского поселения, предоставляются в форме:</a:t>
            </a:r>
          </a:p>
          <a:p>
            <a:pPr marL="0" indent="0" algn="ctr" eaLnBrk="1" fontAlgn="auto" hangingPunct="1">
              <a:spcBef>
                <a:spcPct val="0"/>
              </a:spcBef>
              <a:spcAft>
                <a:spcPts val="0"/>
              </a:spcAft>
              <a:buClr>
                <a:srgbClr val="F0A22E"/>
              </a:buClr>
              <a:buFont typeface="Wingdings 2"/>
              <a:buNone/>
              <a:defRPr/>
            </a:pPr>
            <a:endParaRPr lang="ru-RU" sz="1800" dirty="0" smtClean="0">
              <a:solidFill>
                <a:prstClr val="black"/>
              </a:solidFill>
              <a:cs typeface="Arial" panose="020B0604020202020204" pitchFamily="34" charset="0"/>
            </a:endParaRPr>
          </a:p>
          <a:p>
            <a:pPr marL="0" indent="0" eaLnBrk="1" fontAlgn="auto" hangingPunct="1">
              <a:spcBef>
                <a:spcPct val="0"/>
              </a:spcBef>
              <a:spcAft>
                <a:spcPts val="0"/>
              </a:spcAft>
              <a:buClr>
                <a:srgbClr val="F0A22E"/>
              </a:buClr>
              <a:buFont typeface="Wingdings 2"/>
              <a:buNone/>
              <a:defRPr/>
            </a:pPr>
            <a:r>
              <a:rPr lang="ru-RU" sz="1800" dirty="0" smtClean="0">
                <a:solidFill>
                  <a:prstClr val="black"/>
                </a:solidFill>
                <a:cs typeface="Arial" panose="020B0604020202020204" pitchFamily="34" charset="0"/>
              </a:rPr>
              <a:t>- Дотаций на выравнивание бюджетной обеспеченности поселений</a:t>
            </a:r>
            <a:r>
              <a:rPr lang="ru-RU" sz="1800" dirty="0">
                <a:solidFill>
                  <a:prstClr val="black"/>
                </a:solidFill>
                <a:cs typeface="Arial" panose="020B0604020202020204" pitchFamily="34" charset="0"/>
              </a:rPr>
              <a:t> (6 </a:t>
            </a:r>
            <a:r>
              <a:rPr lang="ru-RU" sz="1800" dirty="0" smtClean="0">
                <a:solidFill>
                  <a:prstClr val="black"/>
                </a:solidFill>
                <a:cs typeface="Arial" panose="020B0604020202020204" pitchFamily="34" charset="0"/>
              </a:rPr>
              <a:t>665 400 </a:t>
            </a:r>
            <a:r>
              <a:rPr lang="ru-RU" sz="1800" dirty="0">
                <a:solidFill>
                  <a:prstClr val="black"/>
                </a:solidFill>
                <a:cs typeface="Arial" panose="020B0604020202020204" pitchFamily="34" charset="0"/>
              </a:rPr>
              <a:t>руб.);</a:t>
            </a:r>
            <a:endParaRPr lang="ru-RU" sz="1800" dirty="0" smtClean="0">
              <a:solidFill>
                <a:prstClr val="black"/>
              </a:solidFill>
              <a:cs typeface="Arial" panose="020B0604020202020204" pitchFamily="34" charset="0"/>
            </a:endParaRPr>
          </a:p>
          <a:p>
            <a:pPr marL="0" indent="0" eaLnBrk="1" fontAlgn="auto" hangingPunct="1">
              <a:spcBef>
                <a:spcPct val="0"/>
              </a:spcBef>
              <a:spcAft>
                <a:spcPts val="0"/>
              </a:spcAft>
              <a:buClr>
                <a:srgbClr val="F0A22E"/>
              </a:buClr>
              <a:buFont typeface="Wingdings 2" pitchFamily="18" charset="2"/>
              <a:buNone/>
              <a:defRPr/>
            </a:pPr>
            <a:r>
              <a:rPr lang="ru-RU" sz="1800" dirty="0" smtClean="0">
                <a:solidFill>
                  <a:prstClr val="black"/>
                </a:solidFill>
                <a:cs typeface="Arial" panose="020B0604020202020204" pitchFamily="34" charset="0"/>
              </a:rPr>
              <a:t>- Субвенций </a:t>
            </a:r>
            <a:r>
              <a:rPr lang="ru-RU" sz="1800" dirty="0" smtClean="0">
                <a:solidFill>
                  <a:prstClr val="black"/>
                </a:solidFill>
              </a:rPr>
              <a:t>на осуществление первичного воинского учета на территориях, где отсутствуют военные комиссариаты (202 700 руб.)</a:t>
            </a:r>
            <a:r>
              <a:rPr lang="ru-RU" sz="1800" dirty="0" smtClean="0">
                <a:solidFill>
                  <a:prstClr val="black"/>
                </a:solidFill>
                <a:cs typeface="Arial" panose="020B0604020202020204" pitchFamily="34" charset="0"/>
              </a:rPr>
              <a:t>;</a:t>
            </a:r>
          </a:p>
          <a:p>
            <a:pPr marL="0" indent="0" eaLnBrk="1" fontAlgn="auto" hangingPunct="1">
              <a:spcBef>
                <a:spcPct val="0"/>
              </a:spcBef>
              <a:spcAft>
                <a:spcPts val="0"/>
              </a:spcAft>
              <a:buClr>
                <a:srgbClr val="F0A22E"/>
              </a:buClr>
              <a:buFont typeface="Wingdings 2" pitchFamily="18" charset="2"/>
              <a:buNone/>
              <a:defRPr/>
            </a:pPr>
            <a:r>
              <a:rPr lang="ru-RU" sz="1800" dirty="0" smtClean="0">
                <a:solidFill>
                  <a:prstClr val="black"/>
                </a:solidFill>
                <a:cs typeface="Arial" panose="020B0604020202020204" pitchFamily="34" charset="0"/>
              </a:rPr>
              <a:t>- Субсидий бюджетам сельских поселений на реализацию федеральной целевой программы «Развитие физической культуры и спорта в Российской Федерации на 2016 – 2020 годы» (3 032 849 руб.);</a:t>
            </a:r>
          </a:p>
          <a:p>
            <a:pPr marL="0" indent="0" eaLnBrk="1" fontAlgn="auto" hangingPunct="1">
              <a:spcBef>
                <a:spcPct val="0"/>
              </a:spcBef>
              <a:spcAft>
                <a:spcPts val="0"/>
              </a:spcAft>
              <a:buClr>
                <a:srgbClr val="F0A22E"/>
              </a:buClr>
              <a:buFont typeface="Wingdings 2" pitchFamily="18" charset="2"/>
              <a:buNone/>
              <a:defRPr/>
            </a:pPr>
            <a:r>
              <a:rPr lang="ru-RU" sz="1800" dirty="0" smtClean="0">
                <a:solidFill>
                  <a:prstClr val="black"/>
                </a:solidFill>
                <a:cs typeface="Arial" panose="020B0604020202020204" pitchFamily="34" charset="0"/>
              </a:rPr>
              <a:t>- Субсидий бюджетам сельских поселений на поддержку госпрограмм субъектов РФ и муниципальных программ формирования современной городской среды (4 805 000 руб.);</a:t>
            </a:r>
          </a:p>
          <a:p>
            <a:pPr marL="0" indent="0" eaLnBrk="1" fontAlgn="auto" hangingPunct="1">
              <a:spcBef>
                <a:spcPct val="0"/>
              </a:spcBef>
              <a:spcAft>
                <a:spcPts val="0"/>
              </a:spcAft>
              <a:buClr>
                <a:srgbClr val="F0A22E"/>
              </a:buClr>
              <a:buFont typeface="Wingdings 2" pitchFamily="18" charset="2"/>
              <a:buNone/>
              <a:defRPr/>
            </a:pPr>
            <a:r>
              <a:rPr lang="ru-RU" sz="1800" dirty="0" smtClean="0">
                <a:solidFill>
                  <a:prstClr val="black"/>
                </a:solidFill>
                <a:cs typeface="Arial" panose="020B0604020202020204" pitchFamily="34" charset="0"/>
              </a:rPr>
              <a:t>- Прочих межбюджетных трансфертов, передаваемых бюджетам сельских поселений (450 000 руб.).</a:t>
            </a:r>
          </a:p>
          <a:p>
            <a:pPr>
              <a:buClr>
                <a:srgbClr val="F0A22E"/>
              </a:buClr>
              <a:defRPr/>
            </a:pPr>
            <a:endParaRPr lang="ru-RU" sz="1800" dirty="0" smtClean="0">
              <a:solidFill>
                <a:prstClr val="black"/>
              </a:solidFill>
              <a:latin typeface="Arial" charset="0"/>
              <a:cs typeface="Arial" charset="0"/>
            </a:endParaRPr>
          </a:p>
          <a:p>
            <a:pPr>
              <a:buClr>
                <a:srgbClr val="F0A22E"/>
              </a:buClr>
              <a:defRPr/>
            </a:pPr>
            <a:endParaRPr lang="ru-RU" dirty="0">
              <a:solidFill>
                <a:srgbClr val="4E3B30"/>
              </a:solidFill>
            </a:endParaRPr>
          </a:p>
        </p:txBody>
      </p:sp>
    </p:spTree>
    <p:extLst>
      <p:ext uri="{BB962C8B-B14F-4D97-AF65-F5344CB8AC3E}">
        <p14:creationId xmlns:p14="http://schemas.microsoft.com/office/powerpoint/2010/main" val="82110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284560" y="698500"/>
            <a:ext cx="8686800" cy="838200"/>
          </a:xfrm>
        </p:spPr>
        <p:txBody>
          <a:bodyPr>
            <a:noAutofit/>
          </a:bodyPr>
          <a:lstStyle/>
          <a:p>
            <a:pPr algn="ctr" eaLnBrk="1" fontAlgn="auto" hangingPunct="1">
              <a:spcAft>
                <a:spcPts val="0"/>
              </a:spcAft>
              <a:defRPr/>
            </a:pPr>
            <a:r>
              <a:rPr lang="ru-RU" sz="2400" dirty="0">
                <a:solidFill>
                  <a:srgbClr val="7030A0"/>
                </a:solidFill>
                <a:effectLst>
                  <a:outerShdw blurRad="38100" dist="38100" dir="2700000" algn="tl">
                    <a:srgbClr val="000000">
                      <a:alpha val="43137"/>
                    </a:srgbClr>
                  </a:outerShdw>
                </a:effectLst>
                <a:latin typeface="Arial Black" panose="020B0A04020102020204" pitchFamily="34" charset="0"/>
              </a:rPr>
              <a:t>ФУНКЦИОНАЛЬНОЕ СТРОЕНИЕ </a:t>
            </a:r>
            <a:br>
              <a:rPr lang="ru-RU" sz="2400" dirty="0">
                <a:solidFill>
                  <a:srgbClr val="7030A0"/>
                </a:solidFill>
                <a:effectLst>
                  <a:outerShdw blurRad="38100" dist="38100" dir="2700000" algn="tl">
                    <a:srgbClr val="000000">
                      <a:alpha val="43137"/>
                    </a:srgbClr>
                  </a:outerShdw>
                </a:effectLst>
                <a:latin typeface="Arial Black" panose="020B0A04020102020204" pitchFamily="34" charset="0"/>
              </a:rPr>
            </a:br>
            <a:r>
              <a:rPr lang="ru-RU" sz="2400" dirty="0">
                <a:solidFill>
                  <a:srgbClr val="7030A0"/>
                </a:solidFill>
                <a:effectLst>
                  <a:outerShdw blurRad="38100" dist="38100" dir="2700000" algn="tl">
                    <a:srgbClr val="000000">
                      <a:alpha val="43137"/>
                    </a:srgbClr>
                  </a:outerShdw>
                </a:effectLst>
                <a:latin typeface="Arial Black" panose="020B0A04020102020204" pitchFamily="34" charset="0"/>
              </a:rPr>
              <a:t>РАСХОДОВ БЮДЖЕТА</a:t>
            </a:r>
            <a:r>
              <a:rPr lang="ru-RU" sz="2400" b="1" dirty="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t/>
            </a:r>
            <a:br>
              <a:rPr lang="ru-RU" sz="2400" b="1" dirty="0">
                <a:solidFill>
                  <a:srgbClr val="7030A0"/>
                </a:solidFill>
                <a:effectLst>
                  <a:outerShdw blurRad="38100" dist="38100" dir="2700000" algn="tl">
                    <a:srgbClr val="000000">
                      <a:alpha val="43137"/>
                    </a:srgbClr>
                  </a:outerShdw>
                </a:effectLst>
                <a:latin typeface="Arial Black" panose="020B0A04020102020204" pitchFamily="34" charset="0"/>
                <a:cs typeface="Times New Roman" pitchFamily="18" charset="0"/>
              </a:rPr>
            </a:b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 </a:t>
            </a:r>
            <a:r>
              <a:rPr lang="ru-RU" sz="2400" dirty="0" err="1">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Преградненского</a:t>
            </a:r>
            <a:r>
              <a:rPr lang="ru-RU" sz="2400" dirty="0">
                <a:solidFill>
                  <a:srgbClr val="7030A0"/>
                </a:solidFill>
                <a:effectLst>
                  <a:outerShdw blurRad="38100" dist="38100" dir="2700000" algn="tl">
                    <a:srgbClr val="000000">
                      <a:alpha val="43137"/>
                    </a:srgbClr>
                  </a:outerShdw>
                </a:effectLst>
                <a:latin typeface="Arial Black" pitchFamily="34" charset="0"/>
              </a:rPr>
              <a:t>  </a:t>
            </a: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сельского поселения</a:t>
            </a:r>
            <a:b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err="1">
                <a:solidFill>
                  <a:srgbClr val="7030A0"/>
                </a:solidFill>
                <a:effectLst>
                  <a:outerShdw blurRad="38100" dist="38100" dir="2700000" algn="tl">
                    <a:srgbClr val="000000">
                      <a:alpha val="43137"/>
                    </a:srgbClr>
                  </a:outerShdw>
                </a:effectLst>
                <a:latin typeface="Arial Black" pitchFamily="34" charset="0"/>
              </a:rPr>
              <a:t>Урупского</a:t>
            </a:r>
            <a:r>
              <a:rPr lang="ru-RU" sz="2400" dirty="0">
                <a:solidFill>
                  <a:srgbClr val="7030A0"/>
                </a:solidFill>
                <a:effectLst>
                  <a:outerShdw blurRad="38100" dist="38100" dir="2700000" algn="tl">
                    <a:srgbClr val="000000">
                      <a:alpha val="43137"/>
                    </a:srgbClr>
                  </a:outerShdw>
                </a:effectLst>
                <a:latin typeface="Arial Black" pitchFamily="34" charset="0"/>
              </a:rPr>
              <a:t> </a:t>
            </a:r>
            <a: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t>района карачаево-черкесской Республики</a:t>
            </a:r>
            <a:br>
              <a:rPr lang="ru-RU" sz="2400" dirty="0">
                <a:solidFill>
                  <a:srgbClr val="7030A0"/>
                </a:solidFill>
                <a:effectLst>
                  <a:outerShdw blurRad="38100" dist="38100" dir="2700000" algn="tl">
                    <a:srgbClr val="000000">
                      <a:alpha val="43137"/>
                    </a:srgbClr>
                  </a:outerShdw>
                </a:effectLst>
                <a:latin typeface="Arial Black" pitchFamily="34" charset="0"/>
                <a:cs typeface="Arial" panose="020B0604020202020204" pitchFamily="34" charset="0"/>
              </a:rPr>
            </a:br>
            <a:r>
              <a:rPr lang="ru-RU" sz="2400" dirty="0">
                <a:solidFill>
                  <a:srgbClr val="7030A0"/>
                </a:solidFill>
                <a:effectLst>
                  <a:outerShdw blurRad="38100" dist="38100" dir="2700000" algn="tl">
                    <a:srgbClr val="000000">
                      <a:alpha val="43137"/>
                    </a:srgbClr>
                  </a:outerShdw>
                </a:effectLst>
                <a:latin typeface="Arial Black" pitchFamily="34" charset="0"/>
              </a:rPr>
              <a:t>на 2020 год, плановый период 2021 и 2022 гг. (корректировка от </a:t>
            </a:r>
            <a:r>
              <a:rPr lang="ru-RU" sz="2400" dirty="0" smtClean="0">
                <a:solidFill>
                  <a:srgbClr val="7030A0"/>
                </a:solidFill>
                <a:effectLst>
                  <a:outerShdw blurRad="38100" dist="38100" dir="2700000" algn="tl">
                    <a:srgbClr val="000000">
                      <a:alpha val="43137"/>
                    </a:srgbClr>
                  </a:outerShdw>
                </a:effectLst>
                <a:latin typeface="Arial Black" pitchFamily="34" charset="0"/>
              </a:rPr>
              <a:t>31.03.2020 </a:t>
            </a:r>
            <a:r>
              <a:rPr lang="ru-RU" sz="2400" dirty="0">
                <a:solidFill>
                  <a:srgbClr val="7030A0"/>
                </a:solidFill>
                <a:effectLst>
                  <a:outerShdw blurRad="38100" dist="38100" dir="2700000" algn="tl">
                    <a:srgbClr val="000000">
                      <a:alpha val="43137"/>
                    </a:srgbClr>
                  </a:outerShdw>
                </a:effectLst>
                <a:latin typeface="Arial Black" pitchFamily="34" charset="0"/>
              </a:rPr>
              <a:t>г.)</a:t>
            </a:r>
          </a:p>
        </p:txBody>
      </p:sp>
      <p:sp>
        <p:nvSpPr>
          <p:cNvPr id="36867" name="Объект 3"/>
          <p:cNvSpPr>
            <a:spLocks noGrp="1"/>
          </p:cNvSpPr>
          <p:nvPr>
            <p:ph idx="1"/>
          </p:nvPr>
        </p:nvSpPr>
        <p:spPr>
          <a:xfrm>
            <a:off x="457200" y="2268541"/>
            <a:ext cx="8686800" cy="642937"/>
          </a:xfrm>
        </p:spPr>
        <p:txBody>
          <a:bodyPr/>
          <a:lstStyle/>
          <a:p>
            <a:pPr marL="0" indent="0" algn="ctr" eaLnBrk="1" hangingPunct="1">
              <a:buFont typeface="Wingdings 2" pitchFamily="18" charset="2"/>
              <a:buNone/>
            </a:pPr>
            <a:r>
              <a:rPr lang="ru-RU" sz="2000" smtClean="0">
                <a:solidFill>
                  <a:schemeClr val="tx1"/>
                </a:solidFill>
                <a:latin typeface="Arial" charset="0"/>
                <a:cs typeface="Arial" charset="0"/>
              </a:rPr>
              <a:t>На </a:t>
            </a:r>
            <a:r>
              <a:rPr lang="ru-RU" sz="2000" b="1" u="sng" smtClean="0">
                <a:solidFill>
                  <a:schemeClr val="tx1"/>
                </a:solidFill>
                <a:latin typeface="Arial" charset="0"/>
                <a:cs typeface="Arial" charset="0"/>
              </a:rPr>
              <a:t>2020</a:t>
            </a:r>
            <a:r>
              <a:rPr lang="ru-RU" sz="2000" smtClean="0">
                <a:solidFill>
                  <a:schemeClr val="tx1"/>
                </a:solidFill>
                <a:latin typeface="Arial" charset="0"/>
                <a:cs typeface="Arial" charset="0"/>
              </a:rPr>
              <a:t> год запланированы расходы в сумме </a:t>
            </a:r>
            <a:r>
              <a:rPr lang="ru-RU" sz="2000" b="1" smtClean="0">
                <a:solidFill>
                  <a:schemeClr val="tx1"/>
                </a:solidFill>
                <a:latin typeface="Arial" charset="0"/>
                <a:cs typeface="Arial" charset="0"/>
              </a:rPr>
              <a:t>22 489 495,12 </a:t>
            </a:r>
            <a:r>
              <a:rPr lang="ru-RU" sz="2000" smtClean="0">
                <a:solidFill>
                  <a:schemeClr val="tx1"/>
                </a:solidFill>
                <a:latin typeface="Arial" charset="0"/>
                <a:cs typeface="Arial" charset="0"/>
              </a:rPr>
              <a:t>рублей</a:t>
            </a:r>
            <a:r>
              <a:rPr lang="ru-RU" sz="2000" smtClean="0">
                <a:latin typeface="Arial" charset="0"/>
                <a:cs typeface="Arial" charset="0"/>
              </a:rPr>
              <a:t>:</a:t>
            </a:r>
          </a:p>
        </p:txBody>
      </p:sp>
      <p:graphicFrame>
        <p:nvGraphicFramePr>
          <p:cNvPr id="36868" name="Диаграмма 6"/>
          <p:cNvGraphicFramePr>
            <a:graphicFrameLocks/>
          </p:cNvGraphicFramePr>
          <p:nvPr/>
        </p:nvGraphicFramePr>
        <p:xfrm>
          <a:off x="1393031" y="2963866"/>
          <a:ext cx="7030641" cy="3756025"/>
        </p:xfrm>
        <a:graphic>
          <a:graphicData uri="http://schemas.openxmlformats.org/presentationml/2006/ole">
            <mc:AlternateContent xmlns:mc="http://schemas.openxmlformats.org/markup-compatibility/2006">
              <mc:Choice xmlns:v="urn:schemas-microsoft-com:vml" Requires="v">
                <p:oleObj spid="_x0000_s2050" r:id="rId4" imgW="9370364" imgH="3755461" progId="Excel.Chart.8">
                  <p:embed/>
                </p:oleObj>
              </mc:Choice>
              <mc:Fallback>
                <p:oleObj r:id="rId4" imgW="9370364" imgH="3755461"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3031" y="2963866"/>
                        <a:ext cx="7030641" cy="375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05197668"/>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1_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2_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Экран (4:3)</PresentationFormat>
  <Paragraphs>22</Paragraphs>
  <Slides>3</Slides>
  <Notes>0</Notes>
  <HiddenSlides>0</HiddenSlides>
  <MMClips>0</MMClips>
  <ScaleCrop>false</ScaleCrop>
  <HeadingPairs>
    <vt:vector size="6" baseType="variant">
      <vt:variant>
        <vt:lpstr>Тема</vt:lpstr>
      </vt:variant>
      <vt:variant>
        <vt:i4>4</vt:i4>
      </vt:variant>
      <vt:variant>
        <vt:lpstr>Внедренные серверы OLE</vt:lpstr>
      </vt:variant>
      <vt:variant>
        <vt:i4>1</vt:i4>
      </vt:variant>
      <vt:variant>
        <vt:lpstr>Заголовки слайдов</vt:lpstr>
      </vt:variant>
      <vt:variant>
        <vt:i4>3</vt:i4>
      </vt:variant>
    </vt:vector>
  </HeadingPairs>
  <TitlesOfParts>
    <vt:vector size="8" baseType="lpstr">
      <vt:lpstr>Тема Office</vt:lpstr>
      <vt:lpstr>Трек</vt:lpstr>
      <vt:lpstr>1_Трек</vt:lpstr>
      <vt:lpstr>2_Трек</vt:lpstr>
      <vt:lpstr>Диаграмма Microsoft Excel</vt:lpstr>
      <vt:lpstr>ОБЪЁМ БЮДЖЕТА  Преградненского  сельского поселения Урупского района карачаево-черкесской Республики на 2020 год, плановый период 2021 и 2022 гг. (корректировка от 31.03.2020 г.)</vt:lpstr>
      <vt:lpstr>ОБЪЁМ БЮДЖЕТА  Преградненского  сельского поселения Урупского района карачаево-черкесской Республики на 2020 год, плановый период 2021 и 2022 гг. (корректировка от 31.03.2020 г.)</vt:lpstr>
      <vt:lpstr>ФУНКЦИОНАЛЬНОЕ СТРОЕНИЕ  РАСХОДОВ БЮДЖЕТА  Преградненского  сельского поселения Урупского района карачаево-черкесской Республики на 2020 год, плановый период 2021 и 2022 гг. (корректировка от 31.03.2020 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ОБЪЁМ БЮДЖЕТА  Преградненского  сельского поселения Урупского района карачаево-черкесской Республики на 2020 год, плановый период 2021 и 2022 гг. (корректировка от 31.03.2020 г.)</dc:title>
  <dc:creator>glspe</dc:creator>
  <cp:lastModifiedBy>glspe</cp:lastModifiedBy>
  <cp:revision>1</cp:revision>
  <dcterms:created xsi:type="dcterms:W3CDTF">2020-08-27T05:33:47Z</dcterms:created>
  <dcterms:modified xsi:type="dcterms:W3CDTF">2020-08-27T05:37:17Z</dcterms:modified>
</cp:coreProperties>
</file>