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1DEED-8F4E-4553-A53D-E4B22E6255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BAAD-AA1D-487F-826F-40C25685DFE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92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02CD-33E6-4131-B4DA-9369651252B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1676-2318-499D-BD3C-FB531E9C03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37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EBBD-FBFD-4C2A-97EB-011456B1D5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B530C-2665-4D1B-AAF8-534CA5D4FD5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42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C7A0-0333-4BE5-90BB-43A430C32C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97816-C12C-4DE7-9192-2F7258B7C1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33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3D3E-2AD2-450F-9C08-B0615F02DAB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A4BA-027D-4BB5-AB6A-F0FC7C110D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903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CE7B-69AD-4D67-B648-9A9E4340C2E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F9360-905F-4179-8EC6-D243356DB5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109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37B3-78C5-4A2A-B2EA-D39F7A9BC3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1194-CA9E-4A08-BCCA-CD4CC3D2BD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221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4B7FB-24B2-4B36-8282-6B7282C552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44E89-1986-469F-9B21-E272C70198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8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66B56-7505-49BC-9FC3-917556A1A78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9ECDB-4BDC-40E0-9A48-FA69B9FBAB7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61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06AB7-CAAD-496F-B9BC-DCF6EBA9E4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89361-2D18-469D-AD82-43ABCD955A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5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3AC9-D2E0-46A7-B1BD-ECA62C36A1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9F22-D165-44AF-A902-181714058F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77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1DEED-8F4E-4553-A53D-E4B22E6255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BAAD-AA1D-487F-826F-40C25685DFE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368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02CD-33E6-4131-B4DA-9369651252B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1676-2318-499D-BD3C-FB531E9C03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001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EBBD-FBFD-4C2A-97EB-011456B1D5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B530C-2665-4D1B-AAF8-534CA5D4FD5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328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C7A0-0333-4BE5-90BB-43A430C32C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97816-C12C-4DE7-9192-2F7258B7C1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31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3D3E-2AD2-450F-9C08-B0615F02DAB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A4BA-027D-4BB5-AB6A-F0FC7C110D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9680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CE7B-69AD-4D67-B648-9A9E4340C2E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F9360-905F-4179-8EC6-D243356DB5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6439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37B3-78C5-4A2A-B2EA-D39F7A9BC3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1194-CA9E-4A08-BCCA-CD4CC3D2BD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9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4B7FB-24B2-4B36-8282-6B7282C552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44E89-1986-469F-9B21-E272C70198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1046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66B56-7505-49BC-9FC3-917556A1A78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9ECDB-4BDC-40E0-9A48-FA69B9FBAB7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4029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06AB7-CAAD-496F-B9BC-DCF6EBA9E4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89361-2D18-469D-AD82-43ABCD955A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825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3AC9-D2E0-46A7-B1BD-ECA62C36A1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9F22-D165-44AF-A902-181714058F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38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BD8217-EDBD-4074-B9FA-6C9E0065EB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8EC0AA-2C09-4BD5-98C3-24A44AE8C00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53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BD8217-EDBD-4074-B9FA-6C9E0065EB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8EC0AA-2C09-4BD5-98C3-24A44AE8C00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5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_____Microsoft_Excel2.xls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11" Type="http://schemas.openxmlformats.org/officeDocument/2006/relationships/oleObject" Target="../embeddings/__________Microsoft_Excel3.xls"/><Relationship Id="rId5" Type="http://schemas.openxmlformats.org/officeDocument/2006/relationships/oleObject" Target="../embeddings/__________Microsoft_Excel1.xls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__________Microsoft_Excel4.xls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" y="0"/>
            <a:ext cx="9145191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144" y="90488"/>
            <a:ext cx="7365206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B050"/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ФУНКЦИОНАЛЬНОЕ СТРОЕНИЕ </a:t>
            </a:r>
            <a:b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РАСХОДОВ БЮДЖЕТА </a:t>
            </a:r>
            <a:b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Преградненского</a:t>
            </a:r>
            <a:r>
              <a:rPr lang="ru-RU" sz="27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сельского поселения</a:t>
            </a:r>
            <a:br>
              <a:rPr lang="ru-RU" sz="27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7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Урупского</a:t>
            </a:r>
            <a:r>
              <a:rPr lang="ru-RU" sz="27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7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lang="ru-RU" sz="27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на 2019 год, плановый период 2020 и 2021 </a:t>
            </a:r>
            <a:r>
              <a:rPr lang="ru-RU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гг.</a:t>
            </a:r>
            <a:br>
              <a:rPr lang="ru-RU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 (корректировка от 29.07.2019 г.) </a:t>
            </a:r>
            <a:endParaRPr lang="ru-RU" sz="27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0724" name="Объект 2"/>
          <p:cNvSpPr>
            <a:spLocks noGrp="1"/>
          </p:cNvSpPr>
          <p:nvPr>
            <p:ph idx="1"/>
          </p:nvPr>
        </p:nvSpPr>
        <p:spPr>
          <a:xfrm>
            <a:off x="1610916" y="2555884"/>
            <a:ext cx="6904434" cy="5318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smtClean="0">
                <a:latin typeface="Arial" charset="0"/>
                <a:cs typeface="Arial" charset="0"/>
              </a:rPr>
              <a:t>Расходы запланированы в сумме </a:t>
            </a:r>
            <a:r>
              <a:rPr lang="ru-RU" sz="2000" b="1" smtClean="0">
                <a:latin typeface="Arial" charset="0"/>
                <a:cs typeface="Arial" charset="0"/>
              </a:rPr>
              <a:t>18 211 446,66  </a:t>
            </a:r>
            <a:r>
              <a:rPr lang="ru-RU" sz="2000" smtClean="0">
                <a:latin typeface="Arial" charset="0"/>
                <a:cs typeface="Arial" charset="0"/>
              </a:rPr>
              <a:t>рублей:</a:t>
            </a:r>
          </a:p>
        </p:txBody>
      </p:sp>
      <p:graphicFrame>
        <p:nvGraphicFramePr>
          <p:cNvPr id="30725" name="Диаграмма 6"/>
          <p:cNvGraphicFramePr>
            <a:graphicFrameLocks/>
          </p:cNvGraphicFramePr>
          <p:nvPr/>
        </p:nvGraphicFramePr>
        <p:xfrm>
          <a:off x="1726411" y="2924184"/>
          <a:ext cx="6942535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5" imgW="9254530" imgH="3755461" progId="Excel.Chart.8">
                  <p:embed/>
                </p:oleObj>
              </mc:Choice>
              <mc:Fallback>
                <p:oleObj r:id="rId5" imgW="9254530" imgH="375546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6411" y="2924184"/>
                        <a:ext cx="6942535" cy="375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Диаграмма 5"/>
          <p:cNvGraphicFramePr>
            <a:graphicFrameLocks/>
          </p:cNvGraphicFramePr>
          <p:nvPr/>
        </p:nvGraphicFramePr>
        <p:xfrm>
          <a:off x="1676400" y="3005147"/>
          <a:ext cx="7029450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8" imgW="9370364" imgH="3755461" progId="Excel.Chart.8">
                  <p:embed/>
                </p:oleObj>
              </mc:Choice>
              <mc:Fallback>
                <p:oleObj r:id="rId8" imgW="9370364" imgH="375546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05147"/>
                        <a:ext cx="7029450" cy="375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Диаграмма 7"/>
          <p:cNvGraphicFramePr>
            <a:graphicFrameLocks/>
          </p:cNvGraphicFramePr>
          <p:nvPr/>
        </p:nvGraphicFramePr>
        <p:xfrm>
          <a:off x="1584727" y="2990859"/>
          <a:ext cx="7287815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11" imgW="9717866" imgH="3755461" progId="Excel.Chart.8">
                  <p:embed/>
                </p:oleObj>
              </mc:Choice>
              <mc:Fallback>
                <p:oleObj r:id="rId11" imgW="9717866" imgH="375546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727" y="2990859"/>
                        <a:ext cx="7287815" cy="375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" y="0"/>
            <a:ext cx="9145191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466" y="90488"/>
            <a:ext cx="7456884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Муниципальные целевые программы</a:t>
            </a:r>
            <a:b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Преградненского</a:t>
            </a:r>
            <a: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сельского поселения</a:t>
            </a:r>
            <a:b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7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Урупского</a:t>
            </a:r>
            <a: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на 2019 год, плановый период 2020 и 2021 гг.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(корректировка от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29.07.2019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г.) </a:t>
            </a:r>
            <a:endParaRPr lang="ru-RU" sz="27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1748" name="Объект 2"/>
          <p:cNvSpPr>
            <a:spLocks noGrp="1"/>
          </p:cNvSpPr>
          <p:nvPr>
            <p:ph idx="1"/>
          </p:nvPr>
        </p:nvSpPr>
        <p:spPr>
          <a:xfrm>
            <a:off x="1207295" y="2058988"/>
            <a:ext cx="6904435" cy="53181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smtClean="0">
                <a:latin typeface="Arial" charset="0"/>
                <a:cs typeface="Arial" charset="0"/>
              </a:rPr>
              <a:t>Финансирование МЦП запланировано в объеме </a:t>
            </a:r>
            <a:r>
              <a:rPr lang="ru-RU" sz="2000" b="1" smtClean="0">
                <a:latin typeface="Arial" charset="0"/>
                <a:cs typeface="Arial" charset="0"/>
              </a:rPr>
              <a:t>8 130 872,24 </a:t>
            </a:r>
            <a:r>
              <a:rPr lang="ru-RU" sz="2000" smtClean="0">
                <a:latin typeface="Arial" charset="0"/>
                <a:cs typeface="Arial" charset="0"/>
              </a:rPr>
              <a:t>рублей:</a:t>
            </a:r>
          </a:p>
        </p:txBody>
      </p:sp>
      <p:graphicFrame>
        <p:nvGraphicFramePr>
          <p:cNvPr id="31749" name="Диаграмма 6"/>
          <p:cNvGraphicFramePr>
            <a:graphicFrameLocks/>
          </p:cNvGraphicFramePr>
          <p:nvPr/>
        </p:nvGraphicFramePr>
        <p:xfrm>
          <a:off x="1303735" y="2557466"/>
          <a:ext cx="7710488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5" imgW="10284843" imgH="4157832" progId="Excel.Chart.8">
                  <p:embed/>
                </p:oleObj>
              </mc:Choice>
              <mc:Fallback>
                <p:oleObj r:id="rId5" imgW="10284843" imgH="415783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735" y="2557466"/>
                        <a:ext cx="7710488" cy="416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353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Тема Office</vt:lpstr>
      <vt:lpstr>1_Тема Office</vt:lpstr>
      <vt:lpstr>2_Тема Office</vt:lpstr>
      <vt:lpstr>Диаграмма Microsoft Excel</vt:lpstr>
      <vt:lpstr>  ФУНКЦИОНАЛЬНОЕ СТРОЕНИЕ  РАСХОДОВ БЮДЖЕТА   Преградненского сельского поселения Урупского района Карачаево-Черкесской Республики на 2019 год, плановый период 2020 и 2021 гг.  (корректировка от 29.07.2019 г.) </vt:lpstr>
      <vt:lpstr> Муниципальные целевые программы  Преградненского сельского поселения Урупского района Карачаево-Черкесской Республики на 2019 год, плановый период 2020 и 2021 гг. (корректировка от 29.07.2019 г.)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ФУНКЦИОНАЛЬНОЕ СТРОЕНИЕ  РАСХОДОВ БЮДЖЕТА   Преградненского сельского поселения Урупского района Карачаево-Черкесской Республики на 2019 год, плановый период 2020 и 2021 гг.  (корректировка от 29.07.2019 г.) </dc:title>
  <dc:creator>glspe</dc:creator>
  <cp:lastModifiedBy>glspe</cp:lastModifiedBy>
  <cp:revision>1</cp:revision>
  <dcterms:created xsi:type="dcterms:W3CDTF">2020-09-02T11:46:34Z</dcterms:created>
  <dcterms:modified xsi:type="dcterms:W3CDTF">2020-09-02T11:47:07Z</dcterms:modified>
</cp:coreProperties>
</file>