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11"/>
  </p:notesMasterIdLst>
  <p:sldIdLst>
    <p:sldId id="256" r:id="rId2"/>
    <p:sldId id="257" r:id="rId3"/>
    <p:sldId id="264" r:id="rId4"/>
    <p:sldId id="263" r:id="rId5"/>
    <p:sldId id="258" r:id="rId6"/>
    <p:sldId id="268" r:id="rId7"/>
    <p:sldId id="261" r:id="rId8"/>
    <p:sldId id="269" r:id="rId9"/>
    <p:sldId id="267" r:id="rId10"/>
  </p:sldIdLst>
  <p:sldSz cx="10080625" cy="7559675"/>
  <p:notesSz cx="7559675" cy="106918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D1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45" d="100"/>
          <a:sy n="45" d="100"/>
        </p:scale>
        <p:origin x="-114" y="-3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12863" y="1027113"/>
            <a:ext cx="4932362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4098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4462" cy="41052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24220795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312863" y="1027113"/>
            <a:ext cx="4933950" cy="3700462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Rectangle 2"/>
          <p:cNvSpPr>
            <a:spLocks noChangeArrowheads="1"/>
          </p:cNvSpPr>
          <p:nvPr>
            <p:ph type="body" idx="1"/>
          </p:nvPr>
        </p:nvSpPr>
        <p:spPr>
          <a:xfrm>
            <a:off x="1169988" y="5086350"/>
            <a:ext cx="5226050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173974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47483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97725" y="555625"/>
            <a:ext cx="2151063" cy="63071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41363" y="555625"/>
            <a:ext cx="6303962" cy="63071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915965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629699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760795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41363" y="2101850"/>
            <a:ext cx="4227512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21275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599954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421374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2989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0039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40132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48312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 noChangeArrowheads="1"/>
          </p:cNvSpPr>
          <p:nvPr/>
        </p:nvSpPr>
        <p:spPr bwMode="auto">
          <a:xfrm>
            <a:off x="404813" y="1893888"/>
            <a:ext cx="9674225" cy="5665787"/>
          </a:xfrm>
          <a:prstGeom prst="roundRect">
            <a:avLst>
              <a:gd name="adj" fmla="val 28"/>
            </a:avLst>
          </a:prstGeom>
          <a:solidFill>
            <a:srgbClr val="DDDDDD"/>
          </a:solidFill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1363" y="555625"/>
            <a:ext cx="8607425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текста заголовка щелкните мышью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1363" y="2101850"/>
            <a:ext cx="8607425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116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ru-RU" smtClean="0"/>
              <a:t>Для правки структуры щелкните мышью</a:t>
            </a:r>
          </a:p>
          <a:p>
            <a:pPr lvl="1"/>
            <a:r>
              <a:rPr lang="en-GB" altLang="ru-RU" smtClean="0"/>
              <a:t>Второй уровень структуры</a:t>
            </a:r>
          </a:p>
          <a:p>
            <a:pPr lvl="2"/>
            <a:r>
              <a:rPr lang="en-GB" altLang="ru-RU" smtClean="0"/>
              <a:t>Третий уровень структуры</a:t>
            </a:r>
          </a:p>
          <a:p>
            <a:pPr lvl="3"/>
            <a:r>
              <a:rPr lang="en-GB" altLang="ru-RU" smtClean="0"/>
              <a:t>Четвёртый уровень структуры</a:t>
            </a:r>
          </a:p>
          <a:p>
            <a:pPr lvl="4"/>
            <a:r>
              <a:rPr lang="en-GB" altLang="ru-RU" smtClean="0"/>
              <a:t>Пятый уровень структуры</a:t>
            </a:r>
          </a:p>
          <a:p>
            <a:pPr lvl="4"/>
            <a:r>
              <a:rPr lang="en-GB" altLang="ru-RU" smtClean="0"/>
              <a:t>Шестой уровень структуры</a:t>
            </a:r>
          </a:p>
          <a:p>
            <a:pPr lvl="4"/>
            <a:r>
              <a:rPr lang="en-GB" altLang="ru-RU" smtClean="0"/>
              <a:t>Седьмой уровень структуры</a:t>
            </a:r>
          </a:p>
          <a:p>
            <a:pPr lvl="4"/>
            <a:r>
              <a:rPr lang="en-GB" altLang="ru-RU" smtClean="0"/>
              <a:t>Восьмой уровень структуры</a:t>
            </a:r>
          </a:p>
          <a:p>
            <a:pPr lvl="4"/>
            <a:r>
              <a:rPr lang="en-GB" altLang="ru-RU" smtClean="0"/>
              <a:t>Девятый уровень структуры</a:t>
            </a:r>
          </a:p>
        </p:txBody>
      </p:sp>
      <p:sp>
        <p:nvSpPr>
          <p:cNvPr id="1029" name="AutoShape 4"/>
          <p:cNvSpPr>
            <a:spLocks noChangeArrowheads="1"/>
          </p:cNvSpPr>
          <p:nvPr/>
        </p:nvSpPr>
        <p:spPr bwMode="auto">
          <a:xfrm>
            <a:off x="0" y="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030" name="AutoShape 5"/>
          <p:cNvSpPr>
            <a:spLocks noChangeArrowheads="1"/>
          </p:cNvSpPr>
          <p:nvPr/>
        </p:nvSpPr>
        <p:spPr bwMode="auto">
          <a:xfrm>
            <a:off x="0" y="238125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  <p:sp>
        <p:nvSpPr>
          <p:cNvPr id="1031" name="AutoShape 6"/>
          <p:cNvSpPr>
            <a:spLocks noChangeArrowheads="1"/>
          </p:cNvSpPr>
          <p:nvPr/>
        </p:nvSpPr>
        <p:spPr bwMode="auto">
          <a:xfrm>
            <a:off x="0" y="1168400"/>
            <a:ext cx="182563" cy="919163"/>
          </a:xfrm>
          <a:prstGeom prst="roundRect">
            <a:avLst>
              <a:gd name="adj" fmla="val 875"/>
            </a:avLst>
          </a:prstGeom>
          <a:solidFill>
            <a:srgbClr val="125C8D"/>
          </a:solidFill>
          <a:ln w="9525">
            <a:solidFill>
              <a:srgbClr val="808080"/>
            </a:solidFill>
            <a:round/>
            <a:headEnd/>
            <a:tailEnd/>
          </a:ln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333333"/>
          </a:solidFill>
          <a:latin typeface="Arial" charset="0"/>
          <a:ea typeface="Arial Unicode MS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Excel_Char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png"/><Relationship Id="rId5" Type="http://schemas.openxmlformats.org/officeDocument/2006/relationships/oleObject" Target="../embeddings/Microsoft_Excel_Chart2.xls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png"/><Relationship Id="rId5" Type="http://schemas.openxmlformats.org/officeDocument/2006/relationships/oleObject" Target="../embeddings/Microsoft_Excel_Chart3.xls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png"/><Relationship Id="rId5" Type="http://schemas.openxmlformats.org/officeDocument/2006/relationships/oleObject" Target="../embeddings/Microsoft_Excel_Chart4.xls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oleObject" Target="../embeddings/Microsoft_Excel_Chart5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2879725"/>
            <a:ext cx="7920038" cy="450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742950" y="393700"/>
            <a:ext cx="8609013" cy="7037388"/>
          </a:xfrm>
        </p:spPr>
        <p:txBody>
          <a:bodyPr/>
          <a:lstStyle/>
          <a:p>
            <a:pPr eaLnBrk="1">
              <a:lnSpc>
                <a:spcPct val="118000"/>
              </a:lnSpc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Отчет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об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исполнении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бюджета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Преградненского</a:t>
            </a:r>
            <a: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сельского</a:t>
            </a:r>
            <a: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поселения</a:t>
            </a:r>
            <a: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Урупского</a:t>
            </a:r>
            <a:r>
              <a:rPr lang="ru-RU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района</a:t>
            </a:r>
            <a: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br>
              <a:rPr lang="de-DE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ru-RU" sz="26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Карачаево-Черкесской </a:t>
            </a:r>
            <a:r>
              <a:rPr lang="de-DE" sz="26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Республики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/>
            </a:r>
            <a:b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</a:b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за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20</a:t>
            </a:r>
            <a:r>
              <a:rPr lang="ru-RU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20</a:t>
            </a:r>
            <a:r>
              <a:rPr lang="de-DE" sz="3200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 </a:t>
            </a:r>
            <a:r>
              <a:rPr lang="de-DE" sz="32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2" charset="0"/>
              </a:rPr>
              <a:t>год</a:t>
            </a:r>
            <a:endParaRPr lang="de-DE" sz="3200" dirty="0">
              <a:solidFill>
                <a:srgbClr val="CC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Users\User-cons2\Desktop\Татьяна\бюджет\image05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850" y="3132138"/>
            <a:ext cx="5883275" cy="339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576263" y="611188"/>
            <a:ext cx="8607425" cy="1260475"/>
          </a:xfrm>
        </p:spPr>
        <p:txBody>
          <a:bodyPr tIns="21168"/>
          <a:lstStyle/>
          <a:p>
            <a:pPr eaLnBrk="1">
              <a:buFont typeface="Times New Roman" pitchFamily="16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Бюджет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Преградненского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сельского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поселения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района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Карачаево-Черкесской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Республики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за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20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20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год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исполнен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 в </a:t>
            </a:r>
            <a:r>
              <a:rPr lang="de-DE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сумме</a:t>
            </a:r>
            <a:r>
              <a:rPr lang="de-DE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:</a:t>
            </a:r>
          </a:p>
        </p:txBody>
      </p:sp>
      <p:graphicFrame>
        <p:nvGraphicFramePr>
          <p:cNvPr id="5124" name="Содержимое 4"/>
          <p:cNvGraphicFramePr>
            <a:graphicFrameLocks noGrp="1"/>
          </p:cNvGraphicFramePr>
          <p:nvPr>
            <p:ph idx="1"/>
          </p:nvPr>
        </p:nvGraphicFramePr>
        <p:xfrm>
          <a:off x="-50800" y="2505075"/>
          <a:ext cx="9894888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r:id="rId6" imgW="9894666" imgH="4865030" progId="Excel.Chart.8">
                  <p:embed/>
                </p:oleObj>
              </mc:Choice>
              <mc:Fallback>
                <p:oleObj r:id="rId6" imgW="9894666" imgH="4865030" progId="Excel.Chart.8">
                  <p:embed/>
                  <p:pic>
                    <p:nvPicPr>
                      <p:cNvPr id="0" name="Содержимое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2505075"/>
                        <a:ext cx="9894888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0313" y="4067175"/>
            <a:ext cx="5040312" cy="349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84325" y="298450"/>
            <a:ext cx="8607425" cy="1260475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 бюджета</a:t>
            </a:r>
          </a:p>
        </p:txBody>
      </p:sp>
      <p:sp>
        <p:nvSpPr>
          <p:cNvPr id="7172" name="Объект 2"/>
          <p:cNvSpPr>
            <a:spLocks noGrp="1" noChangeArrowheads="1"/>
          </p:cNvSpPr>
          <p:nvPr>
            <p:ph idx="1"/>
          </p:nvPr>
        </p:nvSpPr>
        <p:spPr>
          <a:xfrm>
            <a:off x="431800" y="1908175"/>
            <a:ext cx="9361488" cy="4760913"/>
          </a:xfrm>
        </p:spPr>
        <p:txBody>
          <a:bodyPr/>
          <a:lstStyle/>
          <a:p>
            <a:pPr algn="just"/>
            <a:r>
              <a:rPr lang="ru-RU" altLang="ru-RU" smtClean="0"/>
              <a:t>         </a:t>
            </a:r>
            <a:r>
              <a:rPr lang="ru-RU" altLang="ru-RU" sz="2800" smtClean="0"/>
              <a:t>Доходная часть бюджета Преградненского сельского поселения исполнена на 22 616,9 тыс. руб. - 102,2% годового планового назначения, расходная часть исполнена на 22 381,0 тыс. руб. - </a:t>
            </a:r>
            <a:r>
              <a:rPr lang="ru-RU" altLang="ru-RU" sz="2800" smtClean="0">
                <a:solidFill>
                  <a:schemeClr val="tx1"/>
                </a:solidFill>
              </a:rPr>
              <a:t>97,2%</a:t>
            </a:r>
            <a:r>
              <a:rPr lang="ru-RU" altLang="ru-RU" sz="2800" smtClean="0"/>
              <a:t> годового планового назначения</a:t>
            </a:r>
            <a:r>
              <a:rPr lang="ru-RU" altLang="ru-RU" sz="280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ru-RU" altLang="ru-RU" sz="2800" smtClean="0">
                <a:solidFill>
                  <a:schemeClr val="tx1"/>
                </a:solidFill>
              </a:rPr>
              <a:t>     Основными источниками</a:t>
            </a:r>
          </a:p>
          <a:p>
            <a:pPr algn="just"/>
            <a:r>
              <a:rPr lang="ru-RU" altLang="ru-RU" sz="2800" smtClean="0">
                <a:solidFill>
                  <a:schemeClr val="tx1"/>
                </a:solidFill>
              </a:rPr>
              <a:t>   наполнения бюджета </a:t>
            </a:r>
          </a:p>
          <a:p>
            <a:pPr algn="just"/>
            <a:r>
              <a:rPr lang="ru-RU" altLang="ru-RU" sz="2800" smtClean="0">
                <a:solidFill>
                  <a:schemeClr val="tx1"/>
                </a:solidFill>
              </a:rPr>
              <a:t>   сельского поселения </a:t>
            </a:r>
          </a:p>
          <a:p>
            <a:pPr algn="just"/>
            <a:r>
              <a:rPr lang="ru-RU" altLang="ru-RU" sz="2800" smtClean="0">
                <a:solidFill>
                  <a:schemeClr val="tx1"/>
                </a:solidFill>
              </a:rPr>
              <a:t>   являются безвозмездные </a:t>
            </a:r>
          </a:p>
          <a:p>
            <a:pPr algn="just"/>
            <a:r>
              <a:rPr lang="ru-RU" altLang="ru-RU" sz="2800" smtClean="0">
                <a:solidFill>
                  <a:schemeClr val="tx1"/>
                </a:solidFill>
              </a:rPr>
              <a:t>   поступления.</a:t>
            </a:r>
            <a:endParaRPr lang="ru-RU" altLang="ru-RU" sz="2800" smtClean="0">
              <a:solidFill>
                <a:srgbClr val="FFC000"/>
              </a:solidFill>
            </a:endParaRPr>
          </a:p>
        </p:txBody>
      </p:sp>
      <p:pic>
        <p:nvPicPr>
          <p:cNvPr id="7173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6063" cy="185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-cons2\Desktop\Татьяна\бюджет\2f52bc562f0b531a33cd59d8a2bf1307.jpg"/>
          <p:cNvPicPr>
            <a:picLocks noChangeAspect="1" noChangeArrowheads="1"/>
          </p:cNvPicPr>
          <p:nvPr/>
        </p:nvPicPr>
        <p:blipFill>
          <a:blip r:embed="rId3">
            <a:lum bright="-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9100" y="4464050"/>
            <a:ext cx="3095625" cy="309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138" y="323850"/>
            <a:ext cx="8607425" cy="1260475"/>
          </a:xfrm>
        </p:spPr>
        <p:txBody>
          <a:bodyPr/>
          <a:lstStyle/>
          <a:p>
            <a:pPr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Доходы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2020 г.</a:t>
            </a:r>
          </a:p>
        </p:txBody>
      </p:sp>
      <p:graphicFrame>
        <p:nvGraphicFramePr>
          <p:cNvPr id="8196" name="Содержимое 3"/>
          <p:cNvGraphicFramePr>
            <a:graphicFrameLocks noGrp="1"/>
          </p:cNvGraphicFramePr>
          <p:nvPr>
            <p:ph idx="1"/>
          </p:nvPr>
        </p:nvGraphicFramePr>
        <p:xfrm>
          <a:off x="525463" y="2216150"/>
          <a:ext cx="8709025" cy="486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5" imgW="8711939" imgH="4858933" progId="Excel.Chart.8">
                  <p:embed/>
                </p:oleObj>
              </mc:Choice>
              <mc:Fallback>
                <p:oleObj r:id="rId5" imgW="8711939" imgH="4858933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63" y="2216150"/>
                        <a:ext cx="8709025" cy="486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C:\Users\User-cons2\Desktop\Татьяна\бюджет\federalnye-dohod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56100"/>
            <a:ext cx="17287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539750"/>
            <a:ext cx="9793287" cy="1260475"/>
          </a:xfrm>
        </p:spPr>
        <p:txBody>
          <a:bodyPr/>
          <a:lstStyle/>
          <a:p>
            <a:pPr eaLnBrk="1"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Налоговые и неналоговые доходы 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бюджета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2020 г. в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тыс.руб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9220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890588" y="1963738"/>
          <a:ext cx="9240837" cy="56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r:id="rId5" imgW="9242337" imgH="5645385" progId="Excel.Chart.8">
                  <p:embed/>
                </p:oleObj>
              </mc:Choice>
              <mc:Fallback>
                <p:oleObj r:id="rId5" imgW="9242337" imgH="5645385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0588" y="1963738"/>
                        <a:ext cx="9240837" cy="564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C:\Users\User-cons2\Desktop\Татьяна\бюджет\federalnye-dohod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67175"/>
            <a:ext cx="172878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8" y="539750"/>
            <a:ext cx="9793287" cy="1260475"/>
          </a:xfrm>
        </p:spPr>
        <p:txBody>
          <a:bodyPr/>
          <a:lstStyle/>
          <a:p>
            <a:pPr eaLnBrk="1"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Безвозмездные поступления в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бюджет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2020 г. в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тыс.руб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244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668338" y="1963738"/>
          <a:ext cx="9240837" cy="56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r:id="rId5" imgW="9242337" imgH="5645385" progId="Excel.Chart.8">
                  <p:embed/>
                </p:oleObj>
              </mc:Choice>
              <mc:Fallback>
                <p:oleObj r:id="rId5" imgW="9242337" imgH="5645385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1963738"/>
                        <a:ext cx="9240837" cy="564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55625"/>
            <a:ext cx="9971088" cy="1260475"/>
          </a:xfrm>
        </p:spPr>
        <p:txBody>
          <a:bodyPr/>
          <a:lstStyle/>
          <a:p>
            <a:pPr eaLnBrk="1">
              <a:buFont typeface="Times New Roman" pitchFamily="16" charset="0"/>
              <a:buNone/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Расходы бюджета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Преградненского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сельского поселения </a:t>
            </a:r>
            <a:r>
              <a:rPr lang="ru-RU" sz="28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Урупского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района Карачаево-Черкесской Республики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за 2020 г.</a:t>
            </a: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126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-50800" y="1281113"/>
          <a:ext cx="10182225" cy="604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r:id="rId4" imgW="10181202" imgH="6047756" progId="Excel.Chart.8">
                  <p:embed/>
                </p:oleObj>
              </mc:Choice>
              <mc:Fallback>
                <p:oleObj r:id="rId4" imgW="10181202" imgH="6047756" progId="Excel.Chart.8">
                  <p:embed/>
                  <p:pic>
                    <p:nvPicPr>
                      <p:cNvPr id="0" name="Содержимое 6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0800" y="1281113"/>
                        <a:ext cx="10182225" cy="604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268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6213" y="5075238"/>
            <a:ext cx="2174875" cy="152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-31750"/>
            <a:ext cx="2808287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9363" y="301625"/>
            <a:ext cx="7200900" cy="741363"/>
          </a:xfrm>
        </p:spPr>
        <p:txBody>
          <a:bodyPr/>
          <a:lstStyle/>
          <a:p>
            <a:pPr algn="ctr">
              <a:defRPr/>
            </a:pP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Исполнение </a:t>
            </a:r>
            <a:b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программной деятельности 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338" y="1116013"/>
            <a:ext cx="9793287" cy="5543550"/>
          </a:xfrm>
        </p:spPr>
        <p:txBody>
          <a:bodyPr/>
          <a:lstStyle/>
          <a:p>
            <a:pPr algn="ctr">
              <a:defRPr/>
            </a:pPr>
            <a:r>
              <a:rPr lang="ru-RU" sz="1200" b="1" dirty="0"/>
              <a:t> </a:t>
            </a:r>
            <a:r>
              <a:rPr lang="ru-RU" sz="1800" b="1" dirty="0"/>
              <a:t>В  </a:t>
            </a:r>
            <a:r>
              <a:rPr lang="ru-RU" sz="1800" b="1" dirty="0" err="1"/>
              <a:t>Преградненском</a:t>
            </a:r>
            <a:r>
              <a:rPr lang="ru-RU" sz="1800" b="1" dirty="0"/>
              <a:t> сельском поселении на 2020 год были разработаны, утверждены  и реализовывались муниципальные программы: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b="1" i="1" dirty="0"/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b="1" i="1" dirty="0"/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«Комплексное развитие сельских территорий на 2020 – 2025 годы» - газоснабжение 54,6 тыс. руб., водоснабжение 14,7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тыс.руб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«Комплексное развитие системы коммунальной инфраструктуры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2013-2028 годы» - водоснабжение ст. Преградной   -  182,8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«Комплексное развитие системы коммунальной инфраструктуры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2013-2028 годы» – газоснабжение ст. Преградной   -  599,7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«Развитие ст. Преградной - административного центра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Урупского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муниципального района на 2018-2020 годы»(средства бюджета поселения)  -  303,6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«Формирование современной городской среды на территории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сельского поселения»  -  5 238,3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«Мероприятия по реализации целевой программы «Увековечивание памяти погибших при защите Отечества» на 2019 -2024 годы» -    -  500,0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«Развитие физической культуры и спорта в Карачаево-Черкесской Республике на 2017-2020 годы»  -  3 098,7.тыс.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«Содействие в развитии сельхозпроизводства, создание условий для развития малого и среднего предпринимательства на территории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в 2019-2023 годах» – 1,6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«Профилактика терроризма и экстремизма на территории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2019-2021 годы» – 3,0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«Энергосбережение и повышение энергетической эффективности на территории 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2018-2022 годы» – 82,4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«Развитие субъектов малого и среднего предпринимательства на территории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2019-2021 годы» - 1,4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«Противодействие коррупции в Администрации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2018-2020 годы» - 5,0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200" i="1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indent="-285750">
              <a:buFont typeface="Wingdings" pitchFamily="2" charset="2"/>
              <a:buChar char="Ø"/>
              <a:defRPr/>
            </a:pP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«Развитие муниципальной службы администрации </a:t>
            </a:r>
            <a:r>
              <a:rPr lang="ru-RU" sz="1200" i="1" dirty="0" err="1">
                <a:solidFill>
                  <a:schemeClr val="accent6">
                    <a:lumMod val="50000"/>
                  </a:schemeClr>
                </a:solidFill>
              </a:rPr>
              <a:t>Преградненского</a:t>
            </a:r>
            <a:r>
              <a:rPr lang="ru-RU" sz="1200" i="1" dirty="0">
                <a:solidFill>
                  <a:schemeClr val="accent6">
                    <a:lumMod val="50000"/>
                  </a:schemeClr>
                </a:solidFill>
              </a:rPr>
              <a:t> СП на 2016-2020 годы» - 24,4 тыс. руб.</a:t>
            </a:r>
          </a:p>
          <a:p>
            <a:pPr marL="285750" indent="-285750">
              <a:buFont typeface="Wingdings" pitchFamily="2" charset="2"/>
              <a:buChar char="Ø"/>
              <a:defRPr/>
            </a:pPr>
            <a:endParaRPr lang="ru-RU" sz="18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9431338" cy="1279525"/>
          </a:xfrm>
        </p:spPr>
        <p:txBody>
          <a:bodyPr/>
          <a:lstStyle/>
          <a:p>
            <a:pPr algn="ctr">
              <a:buFont typeface="Times New Roman" pitchFamily="16" charset="0"/>
              <a:buNone/>
              <a:defRPr/>
            </a:pPr>
            <a:r>
              <a:rPr lang="ru-RU" sz="4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СПАСИБО ЗА ВНИМАНИЕ!</a:t>
            </a:r>
          </a:p>
        </p:txBody>
      </p:sp>
      <p:sp>
        <p:nvSpPr>
          <p:cNvPr id="13315" name="Текст 3"/>
          <p:cNvSpPr>
            <a:spLocks noGrp="1" noChangeArrowheads="1"/>
          </p:cNvSpPr>
          <p:nvPr>
            <p:ph type="body" sz="half" idx="2"/>
          </p:nvPr>
        </p:nvSpPr>
        <p:spPr>
          <a:xfrm>
            <a:off x="504825" y="2051050"/>
            <a:ext cx="8639175" cy="4702175"/>
          </a:xfrm>
        </p:spPr>
        <p:txBody>
          <a:bodyPr/>
          <a:lstStyle/>
          <a:p>
            <a:pPr algn="ctr" eaLnBrk="1" hangingPunct="1"/>
            <a:r>
              <a:rPr lang="ru-RU" altLang="ru-RU" sz="3600" smtClean="0">
                <a:cs typeface="Arial" charset="0"/>
              </a:rPr>
              <a:t>Информацию о бюджете можно получить на официальном сайте </a:t>
            </a:r>
            <a:r>
              <a:rPr lang="ru-RU" altLang="ru-RU" sz="3600" smtClean="0">
                <a:solidFill>
                  <a:schemeClr val="tx1"/>
                </a:solidFill>
                <a:cs typeface="Arial" charset="0"/>
              </a:rPr>
              <a:t>Преградненского  сельского поселения</a:t>
            </a:r>
            <a:br>
              <a:rPr lang="ru-RU" altLang="ru-RU" sz="3600" smtClean="0">
                <a:solidFill>
                  <a:schemeClr val="tx1"/>
                </a:solidFill>
                <a:cs typeface="Arial" charset="0"/>
              </a:rPr>
            </a:br>
            <a:r>
              <a:rPr lang="ru-RU" altLang="ru-RU" sz="3600" smtClean="0">
                <a:solidFill>
                  <a:schemeClr val="tx1"/>
                </a:solidFill>
                <a:cs typeface="Arial" charset="0"/>
              </a:rPr>
              <a:t>Урупского района </a:t>
            </a:r>
            <a:br>
              <a:rPr lang="ru-RU" altLang="ru-RU" sz="3600" smtClean="0">
                <a:solidFill>
                  <a:schemeClr val="tx1"/>
                </a:solidFill>
                <a:cs typeface="Arial" charset="0"/>
              </a:rPr>
            </a:br>
            <a:r>
              <a:rPr lang="ru-RU" altLang="ru-RU" sz="3600" smtClean="0">
                <a:solidFill>
                  <a:schemeClr val="tx1"/>
                </a:solidFill>
                <a:cs typeface="Arial" charset="0"/>
              </a:rPr>
              <a:t>Карачаево-Черкесской Республики по адресу: </a:t>
            </a:r>
          </a:p>
          <a:p>
            <a:pPr algn="ctr" eaLnBrk="1" hangingPunct="1"/>
            <a:r>
              <a:rPr lang="en-US" altLang="ru-RU" sz="3600" u="sng" smtClean="0">
                <a:solidFill>
                  <a:srgbClr val="C00000"/>
                </a:solidFill>
              </a:rPr>
              <a:t>http://pregradnaya.ru</a:t>
            </a:r>
            <a:endParaRPr lang="ru-RU" altLang="ru-RU" sz="3600" u="sng" smtClean="0">
              <a:solidFill>
                <a:srgbClr val="C00000"/>
              </a:solidFill>
              <a:cs typeface="Arial" charset="0"/>
            </a:endParaRPr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2049</TotalTime>
  <Words>164</Words>
  <Application>Microsoft Office PowerPoint</Application>
  <PresentationFormat>Произвольный</PresentationFormat>
  <Paragraphs>45</Paragraphs>
  <Slides>9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Unicode MS</vt:lpstr>
      <vt:lpstr>Times New Roman</vt:lpstr>
      <vt:lpstr>Arial Black</vt:lpstr>
      <vt:lpstr>Tahoma</vt:lpstr>
      <vt:lpstr>Wingdings</vt:lpstr>
      <vt:lpstr>Тема Office</vt:lpstr>
      <vt:lpstr>Диаграмма Microsoft Excel</vt:lpstr>
      <vt:lpstr>Отчет об исполнении бюджета  Преградненского сельского поселения  Урупского района  Карачаево-Черкесской Республики        за 2020 год</vt:lpstr>
      <vt:lpstr>Бюджет Преградненского сельского поселения Урупского района Карачаево-Черкесской Республики за 2020 год исполнен в сумме:</vt:lpstr>
      <vt:lpstr>Исполнение бюджета</vt:lpstr>
      <vt:lpstr>Доходы бюджета Преградненсого сельского поселения Урупского района Карачаево-Черкесской Республики за 2020 г.</vt:lpstr>
      <vt:lpstr>Налоговые и неналоговые доходы  бюджета Преградненского сельского поселения Урупского района Карачаево-Черкесской Республики за 2020 г. в тыс.руб. </vt:lpstr>
      <vt:lpstr>Безвозмездные поступления в бюджет Преградненского сельского поселения Урупского района Карачаево-Черкесской Республики за 2020 г. в тыс.руб. </vt:lpstr>
      <vt:lpstr>Расходы бюджета  Преградненского сельского поселения Урупского района Карачаево-Черкесской Республики за 2020 г. </vt:lpstr>
      <vt:lpstr>Исполнение  программной деятельности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об исполнении бюджета  Верхореченского  сельского поселения  Бахчисарайского района  Республики Крым         за 2018 год</dc:title>
  <dc:creator>User-cons2</dc:creator>
  <cp:lastModifiedBy>User Windows</cp:lastModifiedBy>
  <cp:revision>101</cp:revision>
  <cp:lastPrinted>1601-01-01T00:00:00Z</cp:lastPrinted>
  <dcterms:created xsi:type="dcterms:W3CDTF">2009-04-16T07:32:32Z</dcterms:created>
  <dcterms:modified xsi:type="dcterms:W3CDTF">2021-07-30T04:32:28Z</dcterms:modified>
</cp:coreProperties>
</file>