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325" r:id="rId11"/>
    <p:sldId id="329" r:id="rId12"/>
    <p:sldId id="265" r:id="rId13"/>
    <p:sldId id="266" r:id="rId14"/>
    <p:sldId id="330" r:id="rId15"/>
    <p:sldId id="331" r:id="rId16"/>
    <p:sldId id="332" r:id="rId17"/>
    <p:sldId id="271" r:id="rId18"/>
  </p:sldIdLst>
  <p:sldSz cx="12192000" cy="6858000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62E"/>
    <a:srgbClr val="049615"/>
    <a:srgbClr val="660066"/>
    <a:srgbClr val="FF9999"/>
    <a:srgbClr val="EB53C3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6263"/>
  </p:normalViewPr>
  <p:slideViewPr>
    <p:cSldViewPr snapToGrid="0" showGuides="1">
      <p:cViewPr varScale="1">
        <p:scale>
          <a:sx n="72" d="100"/>
          <a:sy n="72" d="100"/>
        </p:scale>
        <p:origin x="8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23304323801625E-2"/>
          <c:y val="6.1129324550228216E-2"/>
          <c:w val="0.88257494129023351"/>
          <c:h val="0.79066306787374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7719222039650008E-3"/>
                  <c:y val="-1.4607090171766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9F-4B99-B97F-98AE7E0C6C02}"/>
                </c:ext>
              </c:extLst>
            </c:dLbl>
            <c:dLbl>
              <c:idx val="1"/>
              <c:layout>
                <c:manualLayout>
                  <c:x val="-1.0971852738875725E-2"/>
                  <c:y val="-2.0370369521711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9F-4B99-B97F-98AE7E0C6C02}"/>
                </c:ext>
              </c:extLst>
            </c:dLbl>
            <c:dLbl>
              <c:idx val="2"/>
              <c:layout>
                <c:manualLayout>
                  <c:x val="-1.425438596491228E-2"/>
                  <c:y val="2.8533067803555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9F-4B99-B97F-98AE7E0C6C02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2022 (тыс.руб.)</c:v>
                </c:pt>
                <c:pt idx="1">
                  <c:v>2023 (тыс.руб.)</c:v>
                </c:pt>
                <c:pt idx="2">
                  <c:v>2024 (тыс.руб.)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17492</c:v>
                </c:pt>
                <c:pt idx="1">
                  <c:v>13945.3</c:v>
                </c:pt>
                <c:pt idx="2">
                  <c:v>14103.6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9F-4B99-B97F-98AE7E0C6C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753884910698792E-3"/>
                  <c:y val="-1.7460545870910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9F-4B99-B97F-98AE7E0C6C02}"/>
                </c:ext>
              </c:extLst>
            </c:dLbl>
            <c:dLbl>
              <c:idx val="1"/>
              <c:layout>
                <c:manualLayout>
                  <c:x val="1.0964902754956251E-2"/>
                  <c:y val="-2.02569462043516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9F-4B99-B97F-98AE7E0C6C02}"/>
                </c:ext>
              </c:extLst>
            </c:dLbl>
            <c:dLbl>
              <c:idx val="2"/>
              <c:layout>
                <c:manualLayout>
                  <c:x val="8.77192982456148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9F-4B99-B97F-98AE7E0C6C02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2022 (тыс.руб.)</c:v>
                </c:pt>
                <c:pt idx="1">
                  <c:v>2023 (тыс.руб.)</c:v>
                </c:pt>
                <c:pt idx="2">
                  <c:v>2024 (тыс.руб.)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>
                  <c:v>17492</c:v>
                </c:pt>
                <c:pt idx="1">
                  <c:v>13945.3</c:v>
                </c:pt>
                <c:pt idx="2">
                  <c:v>14103.6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9F-4B99-B97F-98AE7E0C6C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 w="25393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2022 (тыс.руб.)</c:v>
                </c:pt>
                <c:pt idx="1">
                  <c:v>2023 (тыс.руб.)</c:v>
                </c:pt>
                <c:pt idx="2">
                  <c:v>2024 (тыс.руб.)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9F-4B99-B97F-98AE7E0C6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051008"/>
        <c:axId val="139052544"/>
      </c:barChart>
      <c:catAx>
        <c:axId val="13905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3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9052544"/>
        <c:crosses val="autoZero"/>
        <c:auto val="1"/>
        <c:lblAlgn val="ctr"/>
        <c:lblOffset val="100"/>
        <c:noMultiLvlLbl val="0"/>
      </c:catAx>
      <c:valAx>
        <c:axId val="139052544"/>
        <c:scaling>
          <c:orientation val="minMax"/>
        </c:scaling>
        <c:delete val="0"/>
        <c:axPos val="l"/>
        <c:majorGridlines>
          <c:spPr>
            <a:ln w="9523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9051008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overlay val="0"/>
      <c:spPr>
        <a:noFill/>
        <a:ln w="25393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2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44857310989414E-2"/>
          <c:y val="6.9127759681505613E-2"/>
          <c:w val="0.63351497360198006"/>
          <c:h val="0.93087240371284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F32-487D-B573-AE6E36091EF7}"/>
              </c:ext>
            </c:extLst>
          </c:dPt>
          <c:dPt>
            <c:idx val="1"/>
            <c:bubble3D val="0"/>
            <c:explosion val="8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F32-487D-B573-AE6E36091EF7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F32-487D-B573-AE6E36091EF7}"/>
              </c:ext>
            </c:extLst>
          </c:dPt>
          <c:dPt>
            <c:idx val="3"/>
            <c:bubble3D val="0"/>
            <c:explosion val="9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F32-487D-B573-AE6E36091EF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BF32-487D-B573-AE6E36091EF7}"/>
              </c:ext>
            </c:extLst>
          </c:dPt>
          <c:dLbls>
            <c:dLbl>
              <c:idx val="0"/>
              <c:layout>
                <c:manualLayout>
                  <c:x val="-0.12224411956074714"/>
                  <c:y val="3.4071713521220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32-487D-B573-AE6E36091EF7}"/>
                </c:ext>
              </c:extLst>
            </c:dLbl>
            <c:dLbl>
              <c:idx val="1"/>
              <c:layout>
                <c:manualLayout>
                  <c:x val="-4.7042938562300123E-2"/>
                  <c:y val="-2.3127200103209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32-487D-B573-AE6E36091EF7}"/>
                </c:ext>
              </c:extLst>
            </c:dLbl>
            <c:dLbl>
              <c:idx val="2"/>
              <c:layout>
                <c:manualLayout>
                  <c:x val="-4.832024826208102E-2"/>
                  <c:y val="-6.99792260010051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32-487D-B573-AE6E36091EF7}"/>
                </c:ext>
              </c:extLst>
            </c:dLbl>
            <c:dLbl>
              <c:idx val="3"/>
              <c:layout>
                <c:manualLayout>
                  <c:x val="-5.0822763342974156E-2"/>
                  <c:y val="-1.41397218964654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32-487D-B573-AE6E36091EF7}"/>
                </c:ext>
              </c:extLst>
            </c:dLbl>
            <c:dLbl>
              <c:idx val="4"/>
              <c:layout>
                <c:manualLayout>
                  <c:x val="-3.2887568825078414E-2"/>
                  <c:y val="-6.3835455317694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32-487D-B573-AE6E36091EF7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2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4852.7</c:v>
                </c:pt>
                <c:pt idx="1">
                  <c:v>1184.2</c:v>
                </c:pt>
                <c:pt idx="2">
                  <c:v>40.200000000000003</c:v>
                </c:pt>
                <c:pt idx="3">
                  <c:v>1837.2</c:v>
                </c:pt>
                <c:pt idx="4">
                  <c:v>153.19999999999999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32-487D-B573-AE6E36091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28624504128765"/>
          <c:y val="1.5680492167778389E-2"/>
          <c:w val="0.42635515766008703"/>
          <c:h val="0.984319507832221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2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31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44857310989414E-2"/>
          <c:y val="6.9127759681505613E-2"/>
          <c:w val="0.63351497360198006"/>
          <c:h val="0.93087240371284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75C-4886-864E-7EDA43EEC651}"/>
              </c:ext>
            </c:extLst>
          </c:dPt>
          <c:dPt>
            <c:idx val="1"/>
            <c:bubble3D val="0"/>
            <c:explosion val="8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75C-4886-864E-7EDA43EEC651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75C-4886-864E-7EDA43EEC651}"/>
              </c:ext>
            </c:extLst>
          </c:dPt>
          <c:dPt>
            <c:idx val="3"/>
            <c:bubble3D val="0"/>
            <c:explosion val="9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75C-4886-864E-7EDA43EEC65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975C-4886-864E-7EDA43EEC651}"/>
              </c:ext>
            </c:extLst>
          </c:dPt>
          <c:dLbls>
            <c:dLbl>
              <c:idx val="0"/>
              <c:layout>
                <c:manualLayout>
                  <c:x val="-0.12224411956074714"/>
                  <c:y val="3.4071713521220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5C-4886-864E-7EDA43EEC651}"/>
                </c:ext>
              </c:extLst>
            </c:dLbl>
            <c:dLbl>
              <c:idx val="1"/>
              <c:layout>
                <c:manualLayout>
                  <c:x val="-4.7042938562300123E-2"/>
                  <c:y val="-2.3127200103209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5C-4886-864E-7EDA43EEC651}"/>
                </c:ext>
              </c:extLst>
            </c:dLbl>
            <c:dLbl>
              <c:idx val="2"/>
              <c:layout>
                <c:manualLayout>
                  <c:x val="-4.3447398934419124E-2"/>
                  <c:y val="-6.80931479309767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C-4886-864E-7EDA43EEC651}"/>
                </c:ext>
              </c:extLst>
            </c:dLbl>
            <c:dLbl>
              <c:idx val="3"/>
              <c:layout>
                <c:manualLayout>
                  <c:x val="-4.1077064687650357E-2"/>
                  <c:y val="-1.41397218964650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5C-4886-864E-7EDA43EEC651}"/>
                </c:ext>
              </c:extLst>
            </c:dLbl>
            <c:dLbl>
              <c:idx val="4"/>
              <c:layout>
                <c:manualLayout>
                  <c:x val="-4.2633306961114642E-2"/>
                  <c:y val="2.553191489361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5C-4886-864E-7EDA43EEC651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2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4998.3</c:v>
                </c:pt>
                <c:pt idx="1">
                  <c:v>1184.2</c:v>
                </c:pt>
                <c:pt idx="2">
                  <c:v>40.200000000000003</c:v>
                </c:pt>
                <c:pt idx="3">
                  <c:v>1837.2</c:v>
                </c:pt>
                <c:pt idx="4">
                  <c:v>153.19999999999999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5C-4886-864E-7EDA43EEC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28624504128765"/>
          <c:y val="1.5680492167778389E-2"/>
          <c:w val="0.42635515766008703"/>
          <c:h val="0.984319507832221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2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31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44857310989414E-2"/>
          <c:y val="6.9127759681505613E-2"/>
          <c:w val="0.63351497360198006"/>
          <c:h val="0.93087240371284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62C-431E-80CB-79859797EC98}"/>
              </c:ext>
            </c:extLst>
          </c:dPt>
          <c:dPt>
            <c:idx val="1"/>
            <c:bubble3D val="0"/>
            <c:explosion val="8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62C-431E-80CB-79859797EC98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62C-431E-80CB-79859797EC98}"/>
              </c:ext>
            </c:extLst>
          </c:dPt>
          <c:dPt>
            <c:idx val="3"/>
            <c:bubble3D val="0"/>
            <c:explosion val="9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62C-431E-80CB-79859797EC9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862C-431E-80CB-79859797EC98}"/>
              </c:ext>
            </c:extLst>
          </c:dPt>
          <c:dLbls>
            <c:dLbl>
              <c:idx val="0"/>
              <c:layout>
                <c:manualLayout>
                  <c:x val="-0.12224411956074714"/>
                  <c:y val="3.4071713521220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2C-431E-80CB-79859797EC98}"/>
                </c:ext>
              </c:extLst>
            </c:dLbl>
            <c:dLbl>
              <c:idx val="1"/>
              <c:layout>
                <c:manualLayout>
                  <c:x val="-4.7042938562300123E-2"/>
                  <c:y val="-2.3127200103209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2C-431E-80CB-79859797EC98}"/>
                </c:ext>
              </c:extLst>
            </c:dLbl>
            <c:dLbl>
              <c:idx val="2"/>
              <c:layout>
                <c:manualLayout>
                  <c:x val="-4.3447398934419124E-2"/>
                  <c:y val="-6.80931479309767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2C-431E-80CB-79859797EC98}"/>
                </c:ext>
              </c:extLst>
            </c:dLbl>
            <c:dLbl>
              <c:idx val="3"/>
              <c:layout>
                <c:manualLayout>
                  <c:x val="-4.1077064687650357E-2"/>
                  <c:y val="-1.41397218964650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2C-431E-80CB-79859797EC98}"/>
                </c:ext>
              </c:extLst>
            </c:dLbl>
            <c:dLbl>
              <c:idx val="4"/>
              <c:layout>
                <c:manualLayout>
                  <c:x val="-4.2633306961114642E-2"/>
                  <c:y val="2.553191489361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2C-431E-80CB-79859797EC98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2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5148.2</c:v>
                </c:pt>
                <c:pt idx="1">
                  <c:v>1184.2</c:v>
                </c:pt>
                <c:pt idx="2">
                  <c:v>40.200000000000003</c:v>
                </c:pt>
                <c:pt idx="3">
                  <c:v>1837.2</c:v>
                </c:pt>
                <c:pt idx="4">
                  <c:v>153.19999999999999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2C-431E-80CB-79859797E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28624504128765"/>
          <c:y val="1.5680492167778389E-2"/>
          <c:w val="0.42635515766008703"/>
          <c:h val="0.984319507832221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2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31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1841986085362266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C382-4C15-9710-B7905809870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382-4C15-9710-B79058098701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382-4C15-9710-B79058098701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C382-4C15-9710-B7905809870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C382-4C15-9710-B79058098701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C382-4C15-9710-B79058098701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C382-4C15-9710-B79058098701}"/>
              </c:ext>
            </c:extLst>
          </c:dPt>
          <c:dPt>
            <c:idx val="7"/>
            <c:bubble3D val="0"/>
            <c:explosion val="2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C382-4C15-9710-B79058098701}"/>
              </c:ext>
            </c:extLst>
          </c:dPt>
          <c:dPt>
            <c:idx val="8"/>
            <c:bubble3D val="0"/>
            <c:explosion val="44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C382-4C15-9710-B79058098701}"/>
              </c:ext>
            </c:extLst>
          </c:dPt>
          <c:dPt>
            <c:idx val="9"/>
            <c:bubble3D val="0"/>
            <c:explosion val="22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C382-4C15-9710-B79058098701}"/>
              </c:ext>
            </c:extLst>
          </c:dPt>
          <c:dLbls>
            <c:dLbl>
              <c:idx val="0"/>
              <c:layout>
                <c:manualLayout>
                  <c:x val="5.5420234350970841E-2"/>
                  <c:y val="0.176635448805215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82-4C15-9710-B79058098701}"/>
                </c:ext>
              </c:extLst>
            </c:dLbl>
            <c:dLbl>
              <c:idx val="1"/>
              <c:layout>
                <c:manualLayout>
                  <c:x val="1.3250238229068304E-2"/>
                  <c:y val="-9.035511742613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2-4C15-9710-B79058098701}"/>
                </c:ext>
              </c:extLst>
            </c:dLbl>
            <c:dLbl>
              <c:idx val="2"/>
              <c:layout>
                <c:manualLayout>
                  <c:x val="1.367708777743603E-2"/>
                  <c:y val="2.4334334402813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82-4C15-9710-B79058098701}"/>
                </c:ext>
              </c:extLst>
            </c:dLbl>
            <c:dLbl>
              <c:idx val="3"/>
              <c:layout>
                <c:manualLayout>
                  <c:x val="3.3679054865804456E-2"/>
                  <c:y val="0.156379457780635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82-4C15-9710-B79058098701}"/>
                </c:ext>
              </c:extLst>
            </c:dLbl>
            <c:dLbl>
              <c:idx val="4"/>
              <c:layout>
                <c:manualLayout>
                  <c:x val="-6.0511046107084666E-2"/>
                  <c:y val="-0.229365768896611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82-4C15-9710-B79058098701}"/>
                </c:ext>
              </c:extLst>
            </c:dLbl>
            <c:dLbl>
              <c:idx val="5"/>
              <c:layout>
                <c:manualLayout>
                  <c:x val="3.9754597098458355E-2"/>
                  <c:y val="0.21200325632623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82-4C15-9710-B79058098701}"/>
                </c:ext>
              </c:extLst>
            </c:dLbl>
            <c:dLbl>
              <c:idx val="6"/>
              <c:layout>
                <c:manualLayout>
                  <c:x val="-6.6811552502925822E-2"/>
                  <c:y val="0.198112151706492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82-4C15-9710-B79058098701}"/>
                </c:ext>
              </c:extLst>
            </c:dLbl>
            <c:dLbl>
              <c:idx val="7"/>
              <c:layout>
                <c:manualLayout>
                  <c:x val="-6.1633278648851861E-2"/>
                  <c:y val="5.9079061685490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382-4C15-9710-B79058098701}"/>
                </c:ext>
              </c:extLst>
            </c:dLbl>
            <c:dLbl>
              <c:idx val="8"/>
              <c:layout>
                <c:manualLayout>
                  <c:x val="-2.5911751929450548E-2"/>
                  <c:y val="-6.2554300608166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382-4C15-9710-B79058098701}"/>
                </c:ext>
              </c:extLst>
            </c:dLbl>
            <c:dLbl>
              <c:idx val="9"/>
              <c:layout>
                <c:manualLayout>
                  <c:x val="5.2045879747919348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382-4C15-9710-B79058098701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 formatCode="0.000">
                  <c:v>6162.3410000000003</c:v>
                </c:pt>
                <c:pt idx="1">
                  <c:v>243.3</c:v>
                </c:pt>
                <c:pt idx="2">
                  <c:v>438.8</c:v>
                </c:pt>
                <c:pt idx="3">
                  <c:v>351.5</c:v>
                </c:pt>
                <c:pt idx="4" formatCode="0.000">
                  <c:v>8561.4220000000005</c:v>
                </c:pt>
                <c:pt idx="5">
                  <c:v>12</c:v>
                </c:pt>
                <c:pt idx="6">
                  <c:v>396.1</c:v>
                </c:pt>
                <c:pt idx="7">
                  <c:v>30</c:v>
                </c:pt>
                <c:pt idx="8">
                  <c:v>579.29999999999995</c:v>
                </c:pt>
                <c:pt idx="9" formatCode="0.000">
                  <c:v>40.329000000000001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382-4C15-9710-B790580987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4-C382-4C15-9710-B79058098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53930276125502252"/>
          <c:y val="2.780191138140747E-2"/>
          <c:w val="0.46069723874497748"/>
          <c:h val="0.94977021008777029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8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1841986085362266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304-409E-9FFF-E20171FCA09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304-409E-9FFF-E20171FCA09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304-409E-9FFF-E20171FCA098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2304-409E-9FFF-E20171FCA09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2304-409E-9FFF-E20171FCA098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2304-409E-9FFF-E20171FCA098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2304-409E-9FFF-E20171FCA098}"/>
              </c:ext>
            </c:extLst>
          </c:dPt>
          <c:dPt>
            <c:idx val="7"/>
            <c:bubble3D val="0"/>
            <c:explosion val="2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2304-409E-9FFF-E20171FCA098}"/>
              </c:ext>
            </c:extLst>
          </c:dPt>
          <c:dPt>
            <c:idx val="8"/>
            <c:bubble3D val="0"/>
            <c:explosion val="44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2304-409E-9FFF-E20171FCA098}"/>
              </c:ext>
            </c:extLst>
          </c:dPt>
          <c:dPt>
            <c:idx val="9"/>
            <c:bubble3D val="0"/>
            <c:explosion val="22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2304-409E-9FFF-E20171FCA098}"/>
              </c:ext>
            </c:extLst>
          </c:dPt>
          <c:dLbls>
            <c:dLbl>
              <c:idx val="0"/>
              <c:layout>
                <c:manualLayout>
                  <c:x val="5.5420234350970841E-2"/>
                  <c:y val="0.176635448805215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4-409E-9FFF-E20171FCA098}"/>
                </c:ext>
              </c:extLst>
            </c:dLbl>
            <c:dLbl>
              <c:idx val="1"/>
              <c:layout>
                <c:manualLayout>
                  <c:x val="1.3250238229068304E-2"/>
                  <c:y val="-9.035511742613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4-409E-9FFF-E20171FCA098}"/>
                </c:ext>
              </c:extLst>
            </c:dLbl>
            <c:dLbl>
              <c:idx val="2"/>
              <c:layout>
                <c:manualLayout>
                  <c:x val="1.367708777743603E-2"/>
                  <c:y val="2.4334334402813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04-409E-9FFF-E20171FCA098}"/>
                </c:ext>
              </c:extLst>
            </c:dLbl>
            <c:dLbl>
              <c:idx val="3"/>
              <c:layout>
                <c:manualLayout>
                  <c:x val="3.3679054865804456E-2"/>
                  <c:y val="0.156379457780635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04-409E-9FFF-E20171FCA098}"/>
                </c:ext>
              </c:extLst>
            </c:dLbl>
            <c:dLbl>
              <c:idx val="4"/>
              <c:layout>
                <c:manualLayout>
                  <c:x val="-6.0511046107084666E-2"/>
                  <c:y val="-0.229365768896611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04-409E-9FFF-E20171FCA098}"/>
                </c:ext>
              </c:extLst>
            </c:dLbl>
            <c:dLbl>
              <c:idx val="5"/>
              <c:layout>
                <c:manualLayout>
                  <c:x val="3.9754597098458355E-2"/>
                  <c:y val="0.21200325632623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04-409E-9FFF-E20171FCA098}"/>
                </c:ext>
              </c:extLst>
            </c:dLbl>
            <c:dLbl>
              <c:idx val="6"/>
              <c:layout>
                <c:manualLayout>
                  <c:x val="-6.6811552502925822E-2"/>
                  <c:y val="0.198112151706492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04-409E-9FFF-E20171FCA098}"/>
                </c:ext>
              </c:extLst>
            </c:dLbl>
            <c:dLbl>
              <c:idx val="7"/>
              <c:layout>
                <c:manualLayout>
                  <c:x val="-6.1633278648851861E-2"/>
                  <c:y val="5.9079061685490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04-409E-9FFF-E20171FCA098}"/>
                </c:ext>
              </c:extLst>
            </c:dLbl>
            <c:dLbl>
              <c:idx val="8"/>
              <c:layout>
                <c:manualLayout>
                  <c:x val="-2.5911751929450548E-2"/>
                  <c:y val="-6.2554300608166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04-409E-9FFF-E20171FCA098}"/>
                </c:ext>
              </c:extLst>
            </c:dLbl>
            <c:dLbl>
              <c:idx val="9"/>
              <c:layout>
                <c:manualLayout>
                  <c:x val="5.2045879747919348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04-409E-9FFF-E20171FCA098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 formatCode="0.000">
                  <c:v>5535.3410000000003</c:v>
                </c:pt>
                <c:pt idx="1">
                  <c:v>251</c:v>
                </c:pt>
                <c:pt idx="2">
                  <c:v>438.8</c:v>
                </c:pt>
                <c:pt idx="3">
                  <c:v>477.21</c:v>
                </c:pt>
                <c:pt idx="4">
                  <c:v>6135.22</c:v>
                </c:pt>
                <c:pt idx="5">
                  <c:v>12</c:v>
                </c:pt>
                <c:pt idx="6">
                  <c:v>396.1</c:v>
                </c:pt>
                <c:pt idx="7">
                  <c:v>30</c:v>
                </c:pt>
                <c:pt idx="8">
                  <c:v>579.29999999999995</c:v>
                </c:pt>
                <c:pt idx="9" formatCode="0.000">
                  <c:v>40.329000000000001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304-409E-9FFF-E20171FCA0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4-2304-409E-9FFF-E20171FCA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53930276125502252"/>
          <c:y val="2.780191138140747E-2"/>
          <c:w val="0.46069723874497748"/>
          <c:h val="0.94977021008777029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8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1841986085362266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92EE-4E9B-9F9C-A9B29132A36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92EE-4E9B-9F9C-A9B29132A36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92EE-4E9B-9F9C-A9B29132A365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92EE-4E9B-9F9C-A9B29132A36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92EE-4E9B-9F9C-A9B29132A365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92EE-4E9B-9F9C-A9B29132A365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92EE-4E9B-9F9C-A9B29132A365}"/>
              </c:ext>
            </c:extLst>
          </c:dPt>
          <c:dPt>
            <c:idx val="7"/>
            <c:bubble3D val="0"/>
            <c:explosion val="2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92EE-4E9B-9F9C-A9B29132A365}"/>
              </c:ext>
            </c:extLst>
          </c:dPt>
          <c:dPt>
            <c:idx val="8"/>
            <c:bubble3D val="0"/>
            <c:explosion val="44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92EE-4E9B-9F9C-A9B29132A365}"/>
              </c:ext>
            </c:extLst>
          </c:dPt>
          <c:dPt>
            <c:idx val="9"/>
            <c:bubble3D val="0"/>
            <c:explosion val="22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92EE-4E9B-9F9C-A9B29132A365}"/>
              </c:ext>
            </c:extLst>
          </c:dPt>
          <c:dLbls>
            <c:dLbl>
              <c:idx val="0"/>
              <c:layout>
                <c:manualLayout>
                  <c:x val="3.7109742833739884E-2"/>
                  <c:y val="0.176635448805215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EE-4E9B-9F9C-A9B29132A365}"/>
                </c:ext>
              </c:extLst>
            </c:dLbl>
            <c:dLbl>
              <c:idx val="1"/>
              <c:layout>
                <c:manualLayout>
                  <c:x val="1.3250238229068304E-2"/>
                  <c:y val="-9.035511742613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EE-4E9B-9F9C-A9B29132A365}"/>
                </c:ext>
              </c:extLst>
            </c:dLbl>
            <c:dLbl>
              <c:idx val="2"/>
              <c:layout>
                <c:manualLayout>
                  <c:x val="1.367708777743603E-2"/>
                  <c:y val="2.4334334402813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EE-4E9B-9F9C-A9B29132A365}"/>
                </c:ext>
              </c:extLst>
            </c:dLbl>
            <c:dLbl>
              <c:idx val="3"/>
              <c:layout>
                <c:manualLayout>
                  <c:x val="1.6513013303008157E-2"/>
                  <c:y val="0.11467659070852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EE-4E9B-9F9C-A9B29132A365}"/>
                </c:ext>
              </c:extLst>
            </c:dLbl>
            <c:dLbl>
              <c:idx val="4"/>
              <c:layout>
                <c:manualLayout>
                  <c:x val="-2.5034579891489019E-2"/>
                  <c:y val="-0.229365768896611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EE-4E9B-9F9C-A9B29132A365}"/>
                </c:ext>
              </c:extLst>
            </c:dLbl>
            <c:dLbl>
              <c:idx val="5"/>
              <c:layout>
                <c:manualLayout>
                  <c:x val="3.9754597098458355E-2"/>
                  <c:y val="0.21200325632623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EE-4E9B-9F9C-A9B29132A365}"/>
                </c:ext>
              </c:extLst>
            </c:dLbl>
            <c:dLbl>
              <c:idx val="6"/>
              <c:layout>
                <c:manualLayout>
                  <c:x val="-6.6811552502925822E-2"/>
                  <c:y val="0.198112151706492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EE-4E9B-9F9C-A9B29132A365}"/>
                </c:ext>
              </c:extLst>
            </c:dLbl>
            <c:dLbl>
              <c:idx val="7"/>
              <c:layout>
                <c:manualLayout>
                  <c:x val="-6.1633278648851861E-2"/>
                  <c:y val="5.9079061685490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EE-4E9B-9F9C-A9B29132A365}"/>
                </c:ext>
              </c:extLst>
            </c:dLbl>
            <c:dLbl>
              <c:idx val="8"/>
              <c:layout>
                <c:manualLayout>
                  <c:x val="-2.5911751929450548E-2"/>
                  <c:y val="-6.2554300608166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EE-4E9B-9F9C-A9B29132A365}"/>
                </c:ext>
              </c:extLst>
            </c:dLbl>
            <c:dLbl>
              <c:idx val="9"/>
              <c:layout>
                <c:manualLayout>
                  <c:x val="5.2045879747919348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2EE-4E9B-9F9C-A9B29132A365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 formatCode="0.000">
                  <c:v>5785.3410000000003</c:v>
                </c:pt>
                <c:pt idx="1">
                  <c:v>259.39999999999998</c:v>
                </c:pt>
                <c:pt idx="2">
                  <c:v>573.85</c:v>
                </c:pt>
                <c:pt idx="3">
                  <c:v>481.8</c:v>
                </c:pt>
                <c:pt idx="4">
                  <c:v>5640.88</c:v>
                </c:pt>
                <c:pt idx="5">
                  <c:v>12</c:v>
                </c:pt>
                <c:pt idx="6">
                  <c:v>650.70000000000005</c:v>
                </c:pt>
                <c:pt idx="7">
                  <c:v>30</c:v>
                </c:pt>
                <c:pt idx="8">
                  <c:v>579.29999999999995</c:v>
                </c:pt>
                <c:pt idx="9" formatCode="0.000">
                  <c:v>40.329000000000001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2EE-4E9B-9F9C-A9B29132A3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4-92EE-4E9B-9F9C-A9B29132A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53930276125502252"/>
          <c:y val="2.780191138140747E-2"/>
          <c:w val="0.46069723874497748"/>
          <c:h val="0.94977021008777029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8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01091F-B5E9-46C9-AC89-99F4250CB06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B18C12-10D2-48DE-9D47-3355EC0B43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BCAE8A-E500-4059-BFBD-5C8FCD0E4CE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983655-3244-46E8-A8C4-C9B11ACE2F7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775200" y="76200"/>
            <a:ext cx="3860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1F32C-11F4-4048-A547-B0D75FDDEEC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20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9996BE-FAC2-4943-82B2-099840BA21D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204AF0-E72B-4162-9E3B-F19320E3212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10972800" y="6477000"/>
            <a:ext cx="1016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139E6C-1378-48E6-BDE8-C236DD5A832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79F47-1DCC-44B9-AF6A-3DBEAB3192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3BCDD2-551B-4B13-83CE-1DB7FE0F774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2E1C72-CA29-4C36-A198-298B8140A6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7073C7-7F29-4FA9-8908-A498A9F0566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Franklin Gothic Book" pitchFamily="34" charset="0"/>
              </a:rPr>
              <a:t>‹#›</a:t>
            </a:fld>
            <a:endParaRPr lang="ru-RU" dirty="0">
              <a:latin typeface="Franklin Gothic Boo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gradnay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12192000" cy="6921500"/>
          </a:xfrm>
          <a:prstGeom prst="rect">
            <a:avLst/>
          </a:prstGeom>
          <a:noFill/>
          <a:ln w="9525">
            <a:noFill/>
          </a:ln>
          <a:effectLst>
            <a:glow rad="127000">
              <a:schemeClr val="accent1"/>
            </a:glo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455" y="2556163"/>
            <a:ext cx="10183089" cy="3246438"/>
          </a:xfrm>
        </p:spPr>
        <p:txBody>
          <a:bodyPr vert="horz" wrap="square" lIns="91440" tIns="45720" rIns="91440" bIns="45720" numCol="1" anchor="b" anchorCtr="0" compatLnSpc="1">
            <a:noAutofit/>
          </a:bodyPr>
          <a:lstStyle/>
          <a:p>
            <a:pPr algn="r" eaLnBrk="1" hangingPunct="1">
              <a:buSzPct val="70000"/>
            </a:pPr>
            <a:r>
              <a:rPr sz="4000" b="1" kern="1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</a:p>
          <a:p>
            <a:pPr algn="r" eaLnBrk="1" hangingPunct="1">
              <a:buSzPct val="70000"/>
            </a:pPr>
            <a:r>
              <a:rPr sz="4000" b="1" kern="1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Преградненского сельского поселения</a:t>
            </a:r>
          </a:p>
          <a:p>
            <a:pPr algn="r" eaLnBrk="1" hangingPunct="1">
              <a:buSzPct val="70000"/>
            </a:pPr>
            <a:r>
              <a:rPr sz="4000" b="1" kern="1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Урупского района </a:t>
            </a:r>
          </a:p>
          <a:p>
            <a:pPr algn="r" eaLnBrk="1" hangingPunct="1">
              <a:buSzPct val="70000"/>
            </a:pPr>
            <a:r>
              <a:rPr sz="4000" b="1" kern="1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Карачаево-Черкесской Республики</a:t>
            </a:r>
            <a:endParaRPr sz="4000" b="1" kern="12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500"/>
            <a:ext cx="5070764" cy="28067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ПРЕГРАДНЕНСКОГО СЕЛЬСКОГО ПОСЕЛЕНИЯ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sz="28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ГОД, ПЛАНОВЫЙ ПЕРИОД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И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ГГ. 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7 028,9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36533"/>
              </p:ext>
            </p:extLst>
          </p:nvPr>
        </p:nvGraphicFramePr>
        <p:xfrm>
          <a:off x="646113" y="3348038"/>
          <a:ext cx="1042511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09" name="TextBox 5"/>
          <p:cNvSpPr txBox="1"/>
          <p:nvPr/>
        </p:nvSpPr>
        <p:spPr>
          <a:xfrm>
            <a:off x="2343150" y="6399213"/>
            <a:ext cx="66087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Безвозмездные поступления</a:t>
            </a:r>
            <a:r>
              <a:rPr sz="2000" b="1" dirty="0">
                <a:latin typeface="Arial" panose="020B0604020202020204" pitchFamily="34" charset="0"/>
              </a:rPr>
              <a:t>: </a:t>
            </a:r>
            <a:r>
              <a:rPr lang="ru-RU" sz="2000" b="1" dirty="0">
                <a:latin typeface="Arial" panose="020B0604020202020204" pitchFamily="34" charset="0"/>
              </a:rPr>
              <a:t>6 916,4</a:t>
            </a:r>
            <a:r>
              <a:rPr sz="2000" b="1" dirty="0">
                <a:latin typeface="Franklin Gothic Book" pitchFamily="34" charset="0"/>
              </a:rPr>
              <a:t>0</a:t>
            </a:r>
            <a:r>
              <a:rPr lang="ru-RU" sz="2000" b="1" dirty="0">
                <a:latin typeface="Franklin Gothic Book" pitchFamily="34" charset="0"/>
              </a:rPr>
              <a:t> тысяч</a:t>
            </a:r>
            <a:r>
              <a:rPr sz="2000" b="1" dirty="0">
                <a:latin typeface="Franklin Gothic Book" pitchFamily="34" charset="0"/>
              </a:rPr>
              <a:t> рублей.</a:t>
            </a:r>
            <a:endParaRPr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ПРЕГРАДНЕНСКОГО СЕЛЬСКОГО ПОСЕЛЕНИЯ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sz="28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ГОД, ПЛАНОВЫЙ ПЕРИОД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И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ГГ. 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7 178,80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74426"/>
              </p:ext>
            </p:extLst>
          </p:nvPr>
        </p:nvGraphicFramePr>
        <p:xfrm>
          <a:off x="646113" y="3348038"/>
          <a:ext cx="1042511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09" name="TextBox 5"/>
          <p:cNvSpPr txBox="1"/>
          <p:nvPr/>
        </p:nvSpPr>
        <p:spPr>
          <a:xfrm>
            <a:off x="2343150" y="6399213"/>
            <a:ext cx="66087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Безвозмездные поступления</a:t>
            </a:r>
            <a:r>
              <a:rPr sz="2000" b="1" dirty="0">
                <a:latin typeface="Arial" panose="020B0604020202020204" pitchFamily="34" charset="0"/>
              </a:rPr>
              <a:t>: </a:t>
            </a:r>
            <a:r>
              <a:rPr lang="ru-RU" sz="2000" b="1" dirty="0">
                <a:latin typeface="Arial" panose="020B0604020202020204" pitchFamily="34" charset="0"/>
              </a:rPr>
              <a:t>6 924,8</a:t>
            </a:r>
            <a:r>
              <a:rPr lang="ru-RU" sz="2000" b="1" dirty="0">
                <a:latin typeface="Franklin Gothic Book" pitchFamily="34" charset="0"/>
              </a:rPr>
              <a:t> тысяч</a:t>
            </a:r>
            <a:r>
              <a:rPr sz="2000" b="1" dirty="0">
                <a:latin typeface="Franklin Gothic Book" pitchFamily="34" charset="0"/>
              </a:rPr>
              <a:t> рублей.</a:t>
            </a:r>
            <a:endParaRPr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pic>
        <p:nvPicPr>
          <p:cNvPr id="2457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" y="0"/>
            <a:ext cx="2847485" cy="16012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Межбюджетные </a:t>
            </a: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трансферты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331" y="1602076"/>
            <a:ext cx="10143332" cy="48291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из бюджетов бюджетной системы Российской Федерации, получаемые бюджетом Преградненского сельского поселения, предоставляются в </a:t>
            </a:r>
            <a:r>
              <a:rPr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  <a:r>
              <a:rPr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400" dirty="0">
                <a:solidFill>
                  <a:schemeClr val="tx1"/>
                </a:solidFill>
                <a:cs typeface="Arial" panose="020B0604020202020204" pitchFamily="34" charset="0"/>
              </a:rPr>
              <a:t>- дотаций на выравнивание бюджетной обеспеченности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400" dirty="0">
                <a:solidFill>
                  <a:schemeClr val="tx1"/>
                </a:solidFill>
                <a:cs typeface="Arial" panose="020B0604020202020204" pitchFamily="34" charset="0"/>
              </a:rPr>
              <a:t>поселений;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- субсидий  на поддержку госпрограмм субъектов РФ и муниципальных программ формирования современной городской среды;</a:t>
            </a:r>
            <a:endParaRPr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400" dirty="0">
                <a:solidFill>
                  <a:schemeClr val="tx1"/>
                </a:solidFill>
                <a:cs typeface="Arial" panose="020B0604020202020204" pitchFamily="34" charset="0"/>
              </a:rPr>
              <a:t>- субвенций </a:t>
            </a:r>
            <a:r>
              <a:rPr sz="2400" dirty="0">
                <a:solidFill>
                  <a:schemeClr val="tx1"/>
                </a:solidFill>
              </a:rPr>
              <a:t>на осуществление первичного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400" dirty="0">
                <a:solidFill>
                  <a:schemeClr val="tx1"/>
                </a:solidFill>
              </a:rPr>
              <a:t>воинского учета на территориях, где отсутствуют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400" dirty="0">
                <a:solidFill>
                  <a:schemeClr val="tx1"/>
                </a:solidFill>
              </a:rPr>
              <a:t> военные комиссариаты</a:t>
            </a:r>
            <a:r>
              <a:rPr sz="24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</a:pPr>
            <a:endParaRPr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sz="2600" dirty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sz="3000" dirty="0"/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8" y="5057530"/>
            <a:ext cx="2840182" cy="18004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ФУНКЦИОНАЛЬНОЕ СТРОЕНИЕ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РАСХОДОВ БЮДЖЕТА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Преградненского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сельского поселения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урупского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на 2022 год, плановый период 2023 и 2024 гг.</a:t>
            </a:r>
            <a:endParaRPr kumimoji="0" lang="ru-RU" sz="27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17 492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16290"/>
              </p:ext>
            </p:extLst>
          </p:nvPr>
        </p:nvGraphicFramePr>
        <p:xfrm>
          <a:off x="540328" y="3014663"/>
          <a:ext cx="11097490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ФУНКЦИОНАЛЬНОЕ СТРОЕНИЕ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РАСХОДОВ БЮДЖЕТА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Преградненского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сельского поселения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урупского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на 2022 год, плановый период 2023 и 2024 гг.</a:t>
            </a:r>
            <a:endParaRPr kumimoji="0" lang="ru-RU" sz="27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13 945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31990"/>
              </p:ext>
            </p:extLst>
          </p:nvPr>
        </p:nvGraphicFramePr>
        <p:xfrm>
          <a:off x="540328" y="3014663"/>
          <a:ext cx="11097490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420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ФУНКЦИОНАЛЬНОЕ СТРОЕНИЕ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РАСХОДОВ БЮДЖЕТА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Преградненского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сельского поселения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урупского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на 2022 год, плановый период 2023 и 2024 гг.</a:t>
            </a:r>
            <a:endParaRPr kumimoji="0" lang="ru-RU" sz="27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14 103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5676"/>
              </p:ext>
            </p:extLst>
          </p:nvPr>
        </p:nvGraphicFramePr>
        <p:xfrm>
          <a:off x="540328" y="3014663"/>
          <a:ext cx="11097490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420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509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Муниципальные целевые программы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преградненского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сельского поселения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2022 год и плановый период 2023 и 2024 гг.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40930"/>
              </p:ext>
            </p:extLst>
          </p:nvPr>
        </p:nvGraphicFramePr>
        <p:xfrm>
          <a:off x="97559" y="1350819"/>
          <a:ext cx="11996882" cy="534092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490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921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52">
                <a:tc>
                  <a:txBody>
                    <a:bodyPr/>
                    <a:lstStyle/>
                    <a:p>
                      <a:r>
                        <a:rPr lang="ru-RU" sz="1600" dirty="0"/>
                        <a:t>Профилактика терроризма и экстремизма на территории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baseline="0" dirty="0"/>
                        <a:t> сельского поселения 2021-2023 годы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52">
                <a:tc>
                  <a:txBody>
                    <a:bodyPr/>
                    <a:lstStyle/>
                    <a:p>
                      <a:r>
                        <a:rPr lang="ru-RU" sz="1600" dirty="0"/>
                        <a:t>Развитие муниципальной службы администрации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dirty="0"/>
                        <a:t> сельского поселения на 2021-2023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595,30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595,30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595,30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Противодействие коррупции в Администрации 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dirty="0"/>
                        <a:t> сельского поселения на 2021-2023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28,00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28,00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Комплексное развитие</a:t>
                      </a:r>
                      <a:r>
                        <a:rPr lang="ru-RU" sz="1600" baseline="0" dirty="0"/>
                        <a:t> системы коммунальной инфраструктуры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dirty="0"/>
                        <a:t> сельского поселения на 2013-2028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2047,21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3056,52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2562,18тыс.руб.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Развитие субъектов малого и среднего предпринимательства на территории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dirty="0"/>
                        <a:t> сельского поселения на 2022-2024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1,50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1,50 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1,50 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Формирование современной городской среды на территории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dirty="0"/>
                        <a:t> сельского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4452,41821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50,00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50,00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Энергоснабжение и повышение энергетической эффективности на территории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dirty="0"/>
                        <a:t> сельского поселения на 2018-2022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15,00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9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Содействие в развитии сельскохозяйственного производства, создание условий для развития малого и среднего предпринимательства на территории </a:t>
                      </a:r>
                      <a:r>
                        <a:rPr lang="ru-RU" sz="1600" dirty="0" err="1"/>
                        <a:t>Преградненского</a:t>
                      </a:r>
                      <a:r>
                        <a:rPr lang="ru-RU" sz="1600" dirty="0"/>
                        <a:t> сельского поселения в 2019-2023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1,50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1,50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1,50 </a:t>
                      </a:r>
                      <a:r>
                        <a:rPr lang="ru-RU" sz="1600" dirty="0" err="1"/>
                        <a:t>тыс.руб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0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6" y="365125"/>
            <a:ext cx="9466943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СПАСИБО ЗА ВНИМАНИЕ!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1825625"/>
            <a:ext cx="1019810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buNone/>
            </a:pP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бюджете можно получить на официальном сайте Преградненского  сельского поселения</a:t>
            </a:r>
            <a:b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Урупского района </a:t>
            </a:r>
            <a:b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Карачаево-Черкесской Республики по адресу: </a:t>
            </a:r>
          </a:p>
          <a:p>
            <a:pPr marL="0" indent="0" algn="ctr" eaLnBrk="1" hangingPunct="1">
              <a:buNone/>
            </a:pPr>
            <a:r>
              <a:rPr lang="en-US" altLang="x-none" sz="3600" b="1" dirty="0">
                <a:effectLst>
                  <a:outerShdw blurRad="38100" dist="38100" dir="2700000">
                    <a:srgbClr val="000000"/>
                  </a:outerShdw>
                </a:effectLst>
                <a:hlinkClick r:id="rId4"/>
              </a:rPr>
              <a:t>http://pregradnaya.ru</a:t>
            </a:r>
            <a:endParaRPr sz="36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63"/>
            <a:ext cx="12192000" cy="6873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819" y="745619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ПОНЯТИЕ БЮДЖЕТА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964" y="2971801"/>
            <a:ext cx="8984673" cy="3532908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форма образования и расходования фонда денежных средств в расчете на финансовый год, предназначенных для финансового обеспечения задач и функций, отнесенных к предметам ведения местного самоуправления, путём исполнения расходных обязательств муниципального образования.</a:t>
            </a:r>
          </a:p>
          <a:p>
            <a:pPr marL="0" indent="0" algn="just" eaLnBrk="1" hangingPunct="1">
              <a:lnSpc>
                <a:spcPct val="80000"/>
              </a:lnSpc>
            </a:pP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 части бюджета – доходы и расходы</a:t>
            </a:r>
            <a:r>
              <a:rPr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</a:pPr>
            <a:endParaRPr sz="2500" b="1" dirty="0">
              <a:solidFill>
                <a:schemeClr val="tx1"/>
              </a:solidFill>
            </a:endParaRPr>
          </a:p>
        </p:txBody>
      </p:sp>
      <p:pic>
        <p:nvPicPr>
          <p:cNvPr id="14341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2" y="38100"/>
            <a:ext cx="2616241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503" y="1"/>
            <a:ext cx="9466944" cy="1325564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</a:t>
            </a: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ДОХОДЫ                    РАСХОДЫ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277936" y="1254919"/>
            <a:ext cx="4483100" cy="40243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sz="2400" b="1" u="sng" dirty="0">
                <a:solidFill>
                  <a:srgbClr val="2C76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Доходная часть бюджета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за счет налогов, которые выплачивают физические и юридические лица, а также поступлений МБТ (межбюджетных трансфертов).</a:t>
            </a:r>
          </a:p>
          <a:p>
            <a:pPr marL="0" indent="0" eaLnBrk="1" hangingPunct="1">
              <a:buNone/>
            </a:pPr>
            <a:endParaRPr dirty="0"/>
          </a:p>
        </p:txBody>
      </p:sp>
      <p:sp>
        <p:nvSpPr>
          <p:cNvPr id="15364" name="TextBox 3"/>
          <p:cNvSpPr txBox="1"/>
          <p:nvPr/>
        </p:nvSpPr>
        <p:spPr>
          <a:xfrm>
            <a:off x="6530974" y="1208335"/>
            <a:ext cx="5267325" cy="36933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u="sng" dirty="0">
                <a:solidFill>
                  <a:srgbClr val="C00000"/>
                </a:solidFill>
                <a:latin typeface="Arial" panose="020B0604020202020204" pitchFamily="34" charset="0"/>
              </a:rPr>
              <a:t>Расходная часть бюджета </a:t>
            </a:r>
            <a:r>
              <a:rPr sz="2400" b="1" dirty="0">
                <a:latin typeface="Arial" panose="020B0604020202020204" pitchFamily="34" charset="0"/>
              </a:rPr>
              <a:t>–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</a:rPr>
              <a:t> это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endParaRPr dirty="0">
              <a:latin typeface="Franklin Gothic Book" pitchFamily="34" charset="0"/>
            </a:endParaRPr>
          </a:p>
        </p:txBody>
      </p:sp>
      <p:pic>
        <p:nvPicPr>
          <p:cNvPr id="15365" name="Рисунок 6" descr="image0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728" y="4509655"/>
            <a:ext cx="5881254" cy="26340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ИДЕАЛЬНЫЙ БЮДЖЕТ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643" y="1346200"/>
            <a:ext cx="9205913" cy="2760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buNone/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= РАСХОДЫ </a:t>
            </a:r>
          </a:p>
          <a:p>
            <a:pPr marL="0" indent="0" algn="ctr" eaLnBrk="1" hangingPunct="1">
              <a:buNone/>
            </a:pP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это равенство нарушается,</a:t>
            </a:r>
          </a:p>
          <a:p>
            <a:pPr marL="0" indent="0" algn="ctr" eaLnBrk="1" hangingPunct="1">
              <a:buNone/>
            </a:pP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возникает профицит и дефицит бюджета:</a:t>
            </a:r>
          </a:p>
          <a:p>
            <a:pPr marL="0" indent="0" algn="ctr" eaLnBrk="1" hangingPunct="1"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86063" y="4276725"/>
            <a:ext cx="5413375" cy="116046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3338513" y="3427413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 flipV="1">
            <a:off x="6705600" y="4745038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950" y="4106863"/>
            <a:ext cx="1054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sz="1600" b="1" dirty="0">
                <a:effectLst>
                  <a:outerShdw blurRad="38100" dist="38100" dir="2700000">
                    <a:srgbClr val="FFFFFF"/>
                  </a:outerShdw>
                </a:effectLst>
                <a:latin typeface="Franklin Gothic Book" pitchFamily="34" charset="0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2613" y="5018088"/>
            <a:ext cx="9969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sz="1600" b="1" dirty="0">
                <a:effectLst>
                  <a:outerShdw blurRad="38100" dist="38100" dir="2700000">
                    <a:srgbClr val="FFFFFF"/>
                  </a:outerShdw>
                </a:effectLst>
                <a:latin typeface="Franklin Gothic Book" pitchFamily="34" charset="0"/>
              </a:rPr>
              <a:t>ДОХОДЫ</a:t>
            </a:r>
          </a:p>
        </p:txBody>
      </p:sp>
      <p:sp>
        <p:nvSpPr>
          <p:cNvPr id="16393" name="TextBox 11"/>
          <p:cNvSpPr txBox="1"/>
          <p:nvPr/>
        </p:nvSpPr>
        <p:spPr>
          <a:xfrm>
            <a:off x="5535503" y="3261062"/>
            <a:ext cx="342145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000" b="1" u="sng" dirty="0">
                <a:latin typeface="Franklin Gothic Book" pitchFamily="34" charset="0"/>
              </a:rPr>
              <a:t>Дефицит</a:t>
            </a:r>
            <a:r>
              <a:rPr sz="2000" b="1" dirty="0">
                <a:latin typeface="Franklin Gothic Book" pitchFamily="34" charset="0"/>
              </a:rPr>
              <a:t> – превышение </a:t>
            </a:r>
          </a:p>
          <a:p>
            <a:pPr algn="ctr"/>
            <a:r>
              <a:rPr sz="2000" b="1" dirty="0">
                <a:latin typeface="Franklin Gothic Book" pitchFamily="34" charset="0"/>
              </a:rPr>
              <a:t>расходов бюджета</a:t>
            </a:r>
          </a:p>
          <a:p>
            <a:pPr algn="ctr"/>
            <a:r>
              <a:rPr sz="2000" b="1" dirty="0">
                <a:latin typeface="Franklin Gothic Book" pitchFamily="34" charset="0"/>
              </a:rPr>
              <a:t>над его доходами</a:t>
            </a:r>
          </a:p>
        </p:txBody>
      </p:sp>
      <p:sp>
        <p:nvSpPr>
          <p:cNvPr id="16394" name="TextBox 12"/>
          <p:cNvSpPr txBox="1"/>
          <p:nvPr/>
        </p:nvSpPr>
        <p:spPr>
          <a:xfrm>
            <a:off x="2471846" y="5607388"/>
            <a:ext cx="3063659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u="sng" dirty="0">
                <a:latin typeface="Franklin Gothic Book" pitchFamily="34" charset="0"/>
              </a:rPr>
              <a:t>Профицит</a:t>
            </a:r>
            <a:r>
              <a:rPr sz="2000" b="1" dirty="0">
                <a:latin typeface="Franklin Gothic Book" pitchFamily="34" charset="0"/>
              </a:rPr>
              <a:t> – превышение </a:t>
            </a:r>
          </a:p>
          <a:p>
            <a:pPr algn="ctr"/>
            <a:r>
              <a:rPr sz="2000" b="1" dirty="0">
                <a:latin typeface="Franklin Gothic Book" pitchFamily="34" charset="0"/>
              </a:rPr>
              <a:t>доходов бюджета</a:t>
            </a:r>
          </a:p>
          <a:p>
            <a:pPr algn="ctr"/>
            <a:r>
              <a:rPr sz="2000" b="1" dirty="0">
                <a:latin typeface="Franklin Gothic Book" pitchFamily="34" charset="0"/>
              </a:rPr>
              <a:t>над его расходами</a:t>
            </a:r>
          </a:p>
        </p:txBody>
      </p:sp>
      <p:pic>
        <p:nvPicPr>
          <p:cNvPr id="16395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3" y="4276725"/>
            <a:ext cx="2312987" cy="2312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СТАДИИ БЮДЖЕТНОГО ПРОЦЕССА</a:t>
            </a:r>
            <a:endParaRPr sz="6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863" y="1858963"/>
            <a:ext cx="7997825" cy="2760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проекта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проекта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2A2003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и утверждение 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отчета об исполнении бюджета</a:t>
            </a:r>
          </a:p>
          <a:p>
            <a:pPr marL="457200" indent="-457200" eaLnBrk="1" hangingPunct="1">
              <a:lnSpc>
                <a:spcPct val="80000"/>
              </a:lnSpc>
            </a:pPr>
            <a:endParaRPr sz="3000" dirty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66" y="3592513"/>
            <a:ext cx="4581993" cy="314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БЮДЖЕТ И ГРАЖДАНИН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975" y="1690688"/>
            <a:ext cx="3757613" cy="2760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None/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как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налогоплательщик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indent="0" eaLnBrk="1" hangingPunct="1">
              <a:buNone/>
            </a:pP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sz="2400" b="1" dirty="0">
              <a:solidFill>
                <a:srgbClr val="2A20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 бюджета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/>
            <a:endParaRPr dirty="0"/>
          </a:p>
          <a:p>
            <a:pPr marL="0" indent="0" eaLnBrk="1" hangingPunct="1"/>
            <a:endParaRPr dirty="0"/>
          </a:p>
        </p:txBody>
      </p:sp>
      <p:sp>
        <p:nvSpPr>
          <p:cNvPr id="18436" name="TextBox 3"/>
          <p:cNvSpPr txBox="1"/>
          <p:nvPr/>
        </p:nvSpPr>
        <p:spPr>
          <a:xfrm>
            <a:off x="7286625" y="1612900"/>
            <a:ext cx="3716338" cy="4894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Гражданин как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получатель социальных гарантий</a:t>
            </a:r>
            <a:r>
              <a:rPr sz="2400" b="1" dirty="0">
                <a:latin typeface="Arial" panose="020B0604020202020204" pitchFamily="34" charset="0"/>
              </a:rPr>
              <a:t>                    </a:t>
            </a: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получает социальные гарантии – расходную часть бюджета (образование, культура, социальные льготы и другие направления социальной гарантии населению)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382963" y="2687638"/>
            <a:ext cx="923925" cy="33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547100" y="2776538"/>
            <a:ext cx="925513" cy="338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9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863" y="4059238"/>
            <a:ext cx="4598987" cy="264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050" y="809625"/>
            <a:ext cx="9467850" cy="1325563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ПУБЛИЧНЫЕ СЛУШАНИЯ ПО ПРОЕКТУ БЮДЖЕТА</a:t>
            </a:r>
            <a:endParaRPr sz="6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775" y="2487613"/>
            <a:ext cx="10614025" cy="38242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слушания </a:t>
            </a:r>
            <a:r>
              <a:rPr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форма участия населения в осуществлении местного самоуправления, это средства развития местной демократии, способ привлечения граждан к осуществлению вопросов, находящихся в компетенции муниципальной власти.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публичных слушаний</a:t>
            </a:r>
            <a:r>
              <a:rPr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преследует цели обеспечения гласности при подготовке и принятии доходов, информирования населения о предполагаемых решениях ОМС. Кроме того, публичные слушания позволяют выявить общественное мнение по проектам муниципальных правовых актов, служат цели выработки предложений и рекомендаций граждан.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sz="2500" dirty="0"/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47638"/>
            <a:ext cx="2600325" cy="2246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622300"/>
            <a:ext cx="100139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32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ХАРАКТЕРИСТИКИ БЮДЖЕТА</a:t>
            </a:r>
            <a:b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 СЕЛЬСКОГО ПОСЕЛЕНИЯ</a:t>
            </a:r>
            <a:b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</a:t>
            </a:r>
            <a:b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КАРАЧАЕВО-ЧЕРКЕССКОЙ РЕСПУБЛИКИ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ГОД, ПЛАНОВЫЙ ПЕРИОД 202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И 202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ГГ.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35236"/>
              </p:ext>
            </p:extLst>
          </p:nvPr>
        </p:nvGraphicFramePr>
        <p:xfrm>
          <a:off x="477982" y="2493818"/>
          <a:ext cx="11510818" cy="436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ПРЕГРАДНЕНСКОГО СЕЛЬСКОГО ПОСЕЛЕНИЯ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sz="28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ГОД, ПЛАНОВЫЙ ПЕРИОД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И 202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ГГ. 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6 883,3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55351"/>
              </p:ext>
            </p:extLst>
          </p:nvPr>
        </p:nvGraphicFramePr>
        <p:xfrm>
          <a:off x="646113" y="3348038"/>
          <a:ext cx="1042511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09" name="TextBox 5"/>
          <p:cNvSpPr txBox="1"/>
          <p:nvPr/>
        </p:nvSpPr>
        <p:spPr>
          <a:xfrm>
            <a:off x="2343150" y="6399213"/>
            <a:ext cx="66087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Безвозмездные поступления</a:t>
            </a:r>
            <a:r>
              <a:rPr sz="2000" b="1" dirty="0">
                <a:latin typeface="Arial" panose="020B0604020202020204" pitchFamily="34" charset="0"/>
              </a:rPr>
              <a:t>: </a:t>
            </a:r>
            <a:r>
              <a:rPr lang="ru-RU" sz="2000" b="1" dirty="0"/>
              <a:t>10 608,7 тысяч </a:t>
            </a:r>
            <a:r>
              <a:rPr sz="2000" b="1" dirty="0" err="1">
                <a:latin typeface="Franklin Gothic Book" pitchFamily="34" charset="0"/>
              </a:rPr>
              <a:t>рублей</a:t>
            </a:r>
            <a:r>
              <a:rPr sz="2000" b="1" dirty="0">
                <a:latin typeface="Franklin Gothic Book" pitchFamily="34" charset="0"/>
              </a:rPr>
              <a:t>.</a:t>
            </a:r>
            <a:endParaRPr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929</Words>
  <Application>Microsoft Office PowerPoint</Application>
  <PresentationFormat>Широкоэкранный</PresentationFormat>
  <Paragraphs>110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Franklin Gothic Book</vt:lpstr>
      <vt:lpstr>Franklin Gothic Medium</vt:lpstr>
      <vt:lpstr>Wingdings 2</vt:lpstr>
      <vt:lpstr>Трек</vt:lpstr>
      <vt:lpstr>Презентация PowerPoint</vt:lpstr>
      <vt:lpstr>ПОНЯТИЕ БЮДЖЕТА</vt:lpstr>
      <vt:lpstr>    ДОХОДЫ                    РАСХОДЫ</vt:lpstr>
      <vt:lpstr>ИДЕАЛЬНЫЙ БЮДЖЕТ</vt:lpstr>
      <vt:lpstr>СТАДИИ БЮДЖЕТНОГО ПРОЦЕССА</vt:lpstr>
      <vt:lpstr>БЮДЖЕТ И ГРАЖДАНИН</vt:lpstr>
      <vt:lpstr>ПУБЛИЧНЫЕ СЛУШАНИЯ ПО ПРОЕКТУ БЮДЖЕТА</vt:lpstr>
      <vt:lpstr>ОСНОВНЫЕ ХАРАКТЕРИСТИКИ БЮДЖЕТА ПРЕГРАДНЕНСКОГО СЕЛЬСКОГО ПОСЕЛЕНИЯ УРУПСКОГО РАЙОНА  КАРАЧАЕВО-ЧЕРКЕССКОЙ РЕСПУБЛИКИ НА 2022 ГОД, ПЛАНОВЫЙ ПЕРИОД 2023 И 2024 ГГ.</vt:lpstr>
      <vt:lpstr>ОБЪЁМ БЮДЖЕТА  ПРЕГРАДНЕНСКОГО СЕЛЬСКОГО ПОСЕЛЕНИЯ УРУПСКОГО РАЙОНА КАРАЧАЕВО-ЧЕРКЕССКОЙ РЕСПУБЛИКИ НА 2022 ГОД, ПЛАНОВЫЙ ПЕРИОД 2023 И 2024 ГГ. </vt:lpstr>
      <vt:lpstr>ОБЪЁМ БЮДЖЕТА  ПРЕГРАДНЕНСКОГО СЕЛЬСКОГО ПОСЕЛЕНИЯ УРУПСКОГО РАЙОНА КАРАЧАЕВО-ЧЕРКЕССКОЙ РЕСПУБЛИКИ НА 2022 ГОД, ПЛАНОВЫЙ ПЕРИОД 2023 И 2024 ГГ. </vt:lpstr>
      <vt:lpstr>ОБЪЁМ БЮДЖЕТА  ПРЕГРАДНЕНСКОГО СЕЛЬСКОГО ПОСЕЛЕНИЯ УРУПСКОГО РАЙОНА КАРАЧАЕВО-ЧЕРКЕССКОЙ РЕСПУБЛИКИ НА 2022 ГОД, ПЛАНОВЫЙ ПЕРИОД 2023 И 2024 ГГ. </vt:lpstr>
      <vt:lpstr>Межбюджетные  трансферты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2022 год, плановый период 2023 и 2024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2022 год, плановый период 2023 и 2024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2022 год, плановый период 2023 и 2024 гг.</vt:lpstr>
      <vt:lpstr>Муниципальные целевые программы  преградненского сельского поселения  на 2022 год и плановый период 2023 и 2024 гг.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Администрация Преградная</cp:lastModifiedBy>
  <cp:revision>201</cp:revision>
  <dcterms:created xsi:type="dcterms:W3CDTF">2018-07-26T06:15:35Z</dcterms:created>
  <dcterms:modified xsi:type="dcterms:W3CDTF">2022-02-02T05:31:16Z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</Properties>
</file>