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4" r:id="rId9"/>
    <p:sldId id="264" r:id="rId10"/>
    <p:sldId id="308" r:id="rId11"/>
    <p:sldId id="307" r:id="rId12"/>
    <p:sldId id="265" r:id="rId13"/>
    <p:sldId id="266" r:id="rId14"/>
    <p:sldId id="309" r:id="rId15"/>
    <p:sldId id="310" r:id="rId16"/>
    <p:sldId id="271" r:id="rId17"/>
  </p:sldIdLst>
  <p:sldSz cx="12192000" cy="6858000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itchFamily="34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itchFamily="34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Franklin Gothic Book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Franklin Gothic Book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Franklin Gothic Book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Franklin Gothic Book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9615"/>
    <a:srgbClr val="2C762E"/>
    <a:srgbClr val="660066"/>
    <a:srgbClr val="FF9999"/>
    <a:srgbClr val="EB53C3"/>
    <a:srgbClr val="0000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6263" autoAdjust="0"/>
  </p:normalViewPr>
  <p:slideViewPr>
    <p:cSldViewPr snapToGrid="0">
      <p:cViewPr varScale="1">
        <p:scale>
          <a:sx n="44" d="100"/>
          <a:sy n="44" d="100"/>
        </p:scale>
        <p:origin x="-102" y="-64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42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537C7-6FE1-4636-AB53-3B9822AB262E}" type="datetimeFigureOut">
              <a:rPr lang="ru-RU"/>
              <a:pPr>
                <a:defRPr/>
              </a:pPr>
              <a:t>19.11.2020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10972800" y="6473825"/>
            <a:ext cx="1011238" cy="247650"/>
          </a:xfrm>
        </p:spPr>
        <p:txBody>
          <a:bodyPr/>
          <a:lstStyle>
            <a:lvl1pPr>
              <a:defRPr/>
            </a:lvl1pPr>
          </a:lstStyle>
          <a:p>
            <a:fld id="{8169BC4C-69F4-4E9D-B808-7AE724880D5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06499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EAA0A0-FFCB-4805-B681-C638D7322EEF}" type="datetimeFigureOut">
              <a:rPr lang="ru-RU"/>
              <a:pPr>
                <a:defRPr/>
              </a:pPr>
              <a:t>19.11.2020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775E46-696A-4076-B3D8-C6E970A4714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19114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A86F5E-560B-4B61-B24F-709D3C4F7E3C}" type="datetimeFigureOut">
              <a:rPr lang="ru-RU"/>
              <a:pPr>
                <a:defRPr/>
              </a:pPr>
              <a:t>19.11.2020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DA2DC1-02C3-4EF8-95B8-F858C22F459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55476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32F692-C5D5-4DD3-8105-F62A883C439B}" type="datetimeFigureOut">
              <a:rPr lang="ru-RU"/>
              <a:pPr>
                <a:defRPr/>
              </a:pPr>
              <a:t>19.11.2020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4775200" y="76200"/>
            <a:ext cx="38608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10972800" y="6473825"/>
            <a:ext cx="1011238" cy="247650"/>
          </a:xfrm>
        </p:spPr>
        <p:txBody>
          <a:bodyPr/>
          <a:lstStyle>
            <a:lvl1pPr>
              <a:defRPr/>
            </a:lvl1pPr>
          </a:lstStyle>
          <a:p>
            <a:fld id="{1CAC99E8-1CB5-429F-BC37-32970559D07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71449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777BEE-A944-4F9B-862C-739152CEEB42}" type="datetimeFigureOut">
              <a:rPr lang="ru-RU"/>
              <a:pPr>
                <a:defRPr/>
              </a:pPr>
              <a:t>19.11.2020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EB333E-8618-42D9-9BD3-606E0C8419B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8211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CA7B44-7EC3-4A8A-9728-12D61C6D3D4F}" type="datetimeFigureOut">
              <a:rPr lang="ru-RU"/>
              <a:pPr>
                <a:defRPr/>
              </a:pPr>
              <a:t>19.11.2020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847D3B-1844-4A64-A5F1-8328D9AA611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65813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C4CC49-DF2F-449D-A815-A5A61C9DB930}" type="datetimeFigureOut">
              <a:rPr lang="ru-RU"/>
              <a:pPr>
                <a:defRPr/>
              </a:pPr>
              <a:t>19.11.2020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7650"/>
          </a:xfrm>
        </p:spPr>
        <p:txBody>
          <a:bodyPr/>
          <a:lstStyle>
            <a:lvl1pPr>
              <a:defRPr/>
            </a:lvl1pPr>
          </a:lstStyle>
          <a:p>
            <a:fld id="{A912EBBB-8615-41E7-B951-033168FB8D7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56732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428077-BA25-41AD-B6BB-7D3DF0415237}" type="datetimeFigureOut">
              <a:rPr lang="ru-RU"/>
              <a:pPr>
                <a:defRPr/>
              </a:pPr>
              <a:t>19.11.2020</a:t>
            </a:fld>
            <a:endParaRPr lang="ru-RU"/>
          </a:p>
        </p:txBody>
      </p:sp>
      <p:sp>
        <p:nvSpPr>
          <p:cNvPr id="4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CBFA2F-8DFE-4B87-B50B-3C4FB046A58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39589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B2399-C39D-41E2-B2B4-B340992B9A71}" type="datetimeFigureOut">
              <a:rPr lang="ru-RU"/>
              <a:pPr>
                <a:defRPr/>
              </a:pPr>
              <a:t>19.11.2020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35AD10-03FE-4F5A-BDD4-522624C8046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01271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E3CC81-A1BD-4B82-A68A-5B98018B79CA}" type="datetimeFigureOut">
              <a:rPr lang="ru-RU"/>
              <a:pPr>
                <a:defRPr/>
              </a:pPr>
              <a:t>19.11.2020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F790CA-CBC8-4C5E-BD99-89759EA4A13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17922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D2A797-60AD-43C2-8812-97B4E0072686}" type="datetimeFigureOut">
              <a:rPr lang="ru-RU"/>
              <a:pPr>
                <a:defRPr/>
              </a:pPr>
              <a:t>19.11.2020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7BDC1D-B977-4DCA-B2B2-28022571ECF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33154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406400" y="1554163"/>
            <a:ext cx="115824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86360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74590F9-AE67-4AA1-81FA-E857680CF6DB}" type="datetimeFigureOut">
              <a:rPr lang="ru-RU"/>
              <a:pPr>
                <a:defRPr/>
              </a:pPr>
              <a:t>19.11.2020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4165600" y="76200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10972800" y="6477000"/>
            <a:ext cx="10160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D38E27"/>
                </a:solidFill>
              </a:defRPr>
            </a:lvl1pPr>
          </a:lstStyle>
          <a:p>
            <a:fld id="{E9D06651-4A69-428F-8F6D-8DC41F3B7CF6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3" r:id="rId1"/>
    <p:sldLayoutId id="2147483944" r:id="rId2"/>
    <p:sldLayoutId id="2147483945" r:id="rId3"/>
    <p:sldLayoutId id="2147483946" r:id="rId4"/>
    <p:sldLayoutId id="2147483947" r:id="rId5"/>
    <p:sldLayoutId id="2147483948" r:id="rId6"/>
    <p:sldLayoutId id="2147483949" r:id="rId7"/>
    <p:sldLayoutId id="2147483950" r:id="rId8"/>
    <p:sldLayoutId id="2147483951" r:id="rId9"/>
    <p:sldLayoutId id="2147483952" r:id="rId10"/>
    <p:sldLayoutId id="214748395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7.png"/><Relationship Id="rId4" Type="http://schemas.openxmlformats.org/officeDocument/2006/relationships/oleObject" Target="../embeddings/Microsoft_Excel_Chart3.xls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8.png"/><Relationship Id="rId4" Type="http://schemas.openxmlformats.org/officeDocument/2006/relationships/oleObject" Target="../embeddings/Microsoft_Excel_Chart4.xls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1.png"/><Relationship Id="rId4" Type="http://schemas.openxmlformats.org/officeDocument/2006/relationships/oleObject" Target="../embeddings/Microsoft_Excel_Chart5.xls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2.png"/><Relationship Id="rId4" Type="http://schemas.openxmlformats.org/officeDocument/2006/relationships/oleObject" Target="../embeddings/Microsoft_Excel_Chart6.xls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3.png"/><Relationship Id="rId4" Type="http://schemas.openxmlformats.org/officeDocument/2006/relationships/oleObject" Target="../embeddings/Microsoft_Excel_Chart7.xls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pregradnaya.ru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5.png"/><Relationship Id="rId4" Type="http://schemas.openxmlformats.org/officeDocument/2006/relationships/oleObject" Target="../embeddings/Microsoft_Excel_Chart1.xls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6.png"/><Relationship Id="rId4" Type="http://schemas.openxmlformats.org/officeDocument/2006/relationships/oleObject" Target="../embeddings/Microsoft_Excel_Chart2.xls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63500"/>
            <a:ext cx="12245975" cy="701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11388" y="4337050"/>
            <a:ext cx="9131300" cy="1881188"/>
          </a:xfrm>
        </p:spPr>
        <p:txBody>
          <a:bodyPr>
            <a:noAutofit/>
          </a:bodyPr>
          <a:lstStyle/>
          <a:p>
            <a:pPr algn="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Администрация </a:t>
            </a:r>
          </a:p>
          <a:p>
            <a:pPr algn="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Преградненского</a:t>
            </a: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сельского поселения</a:t>
            </a:r>
          </a:p>
          <a:p>
            <a:pPr algn="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Урупского</a:t>
            </a: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района </a:t>
            </a:r>
          </a:p>
          <a:p>
            <a:pPr algn="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Карачаево-Черкесской Республики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316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63500"/>
            <a:ext cx="6777038" cy="375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9988" y="649288"/>
            <a:ext cx="9467850" cy="1325562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itchFamily="18" charset="0"/>
              </a:rPr>
              <a:t>ОБЪЁМ БЮДЖЕТА</a:t>
            </a:r>
            <a:b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anose="020B0604020202020204" pitchFamily="34" charset="0"/>
              </a:rPr>
              <a:t>Преградненского</a:t>
            </a:r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anose="020B0604020202020204" pitchFamily="34" charset="0"/>
              </a:rPr>
              <a:t> сельского поселения </a:t>
            </a:r>
            <a:r>
              <a:rPr lang="ru-RU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урупского</a:t>
            </a:r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anose="020B0604020202020204" pitchFamily="34" charset="0"/>
              </a:rPr>
              <a:t>района карачаево-черкесской Республики</a:t>
            </a:r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itchFamily="18" charset="0"/>
              </a:rPr>
              <a:t>на 2021 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itchFamily="18" charset="0"/>
              </a:rPr>
              <a:t>год, плановый период 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itchFamily="18" charset="0"/>
              </a:rPr>
              <a:t>2022 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itchFamily="18" charset="0"/>
              </a:rPr>
              <a:t>и 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itchFamily="18" charset="0"/>
              </a:rPr>
              <a:t>2023 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itchFamily="18" charset="0"/>
              </a:rPr>
              <a:t>гг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itchFamily="18" charset="0"/>
              </a:rPr>
              <a:t>. </a:t>
            </a:r>
            <a:endParaRPr lang="ru-RU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2531" name="Объект 2"/>
          <p:cNvSpPr>
            <a:spLocks noGrp="1"/>
          </p:cNvSpPr>
          <p:nvPr>
            <p:ph idx="1"/>
          </p:nvPr>
        </p:nvSpPr>
        <p:spPr>
          <a:xfrm>
            <a:off x="1781175" y="2613025"/>
            <a:ext cx="9205913" cy="785813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ru-RU" altLang="ru-RU" sz="2000" smtClean="0">
                <a:solidFill>
                  <a:schemeClr val="tx1"/>
                </a:solidFill>
                <a:latin typeface="Arial" charset="0"/>
                <a:cs typeface="Arial" charset="0"/>
              </a:rPr>
              <a:t>Объем налоговых и неналоговых доходов местного бюджета на </a:t>
            </a:r>
            <a:r>
              <a:rPr lang="ru-RU" altLang="ru-RU" sz="2000" b="1" smtClean="0">
                <a:solidFill>
                  <a:schemeClr val="tx1"/>
                </a:solidFill>
                <a:latin typeface="Arial" charset="0"/>
                <a:cs typeface="Arial" charset="0"/>
              </a:rPr>
              <a:t>2022</a:t>
            </a:r>
            <a:r>
              <a:rPr lang="ru-RU" altLang="ru-RU" sz="2000" smtClean="0">
                <a:solidFill>
                  <a:schemeClr val="tx1"/>
                </a:solidFill>
                <a:latin typeface="Arial" charset="0"/>
                <a:cs typeface="Arial" charset="0"/>
              </a:rPr>
              <a:t> год прогнозируется в сумме </a:t>
            </a:r>
            <a:r>
              <a:rPr lang="ru-RU" altLang="ru-RU" sz="2000" b="1" smtClean="0">
                <a:solidFill>
                  <a:schemeClr val="tx1"/>
                </a:solidFill>
              </a:rPr>
              <a:t>6 774 300,00 </a:t>
            </a:r>
            <a:r>
              <a:rPr lang="ru-RU" altLang="ru-RU" sz="2000" smtClean="0">
                <a:solidFill>
                  <a:schemeClr val="tx1"/>
                </a:solidFill>
                <a:latin typeface="Arial" charset="0"/>
                <a:cs typeface="Arial" charset="0"/>
              </a:rPr>
              <a:t>рублей:</a:t>
            </a:r>
          </a:p>
        </p:txBody>
      </p:sp>
      <p:graphicFrame>
        <p:nvGraphicFramePr>
          <p:cNvPr id="22532" name="Диаграмма 6"/>
          <p:cNvGraphicFramePr>
            <a:graphicFrameLocks/>
          </p:cNvGraphicFramePr>
          <p:nvPr/>
        </p:nvGraphicFramePr>
        <p:xfrm>
          <a:off x="595313" y="3297238"/>
          <a:ext cx="10526712" cy="308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4" name="Диаграмма" r:id="rId4" imgW="10534801" imgH="3097036" progId="Excel.Chart.8">
                  <p:embed/>
                </p:oleObj>
              </mc:Choice>
              <mc:Fallback>
                <p:oleObj name="Диаграмма" r:id="rId4" imgW="10534801" imgH="3097036" progId="Excel.Chart.8">
                  <p:embed/>
                  <p:pic>
                    <p:nvPicPr>
                      <p:cNvPr id="0" name="Диаграмма 6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313" y="3297238"/>
                        <a:ext cx="10526712" cy="3086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3" name="TextBox 5"/>
          <p:cNvSpPr txBox="1">
            <a:spLocks noChangeArrowheads="1"/>
          </p:cNvSpPr>
          <p:nvPr/>
        </p:nvSpPr>
        <p:spPr bwMode="auto">
          <a:xfrm>
            <a:off x="2343150" y="6399213"/>
            <a:ext cx="66087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>
                <a:solidFill>
                  <a:schemeClr val="tx1"/>
                </a:solidFill>
                <a:latin typeface="Arial" charset="0"/>
              </a:rPr>
              <a:t>Безвозмездные поступления</a:t>
            </a:r>
            <a:r>
              <a:rPr lang="ru-RU" altLang="ru-RU" sz="2000" b="1">
                <a:solidFill>
                  <a:schemeClr val="tx1"/>
                </a:solidFill>
                <a:latin typeface="Arial" charset="0"/>
              </a:rPr>
              <a:t>: </a:t>
            </a:r>
            <a:r>
              <a:rPr lang="ru-RU" altLang="ru-RU" sz="2000" b="1">
                <a:solidFill>
                  <a:schemeClr val="tx1"/>
                </a:solidFill>
              </a:rPr>
              <a:t>6 905 700,00 рублей.</a:t>
            </a:r>
            <a:endParaRPr lang="ru-RU" altLang="ru-RU" sz="2000" b="1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9988" y="649288"/>
            <a:ext cx="9467850" cy="1325562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itchFamily="18" charset="0"/>
              </a:rPr>
              <a:t>ОБЪЁМ БЮДЖЕТА</a:t>
            </a:r>
            <a:b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anose="020B0604020202020204" pitchFamily="34" charset="0"/>
              </a:rPr>
              <a:t>Преградненского</a:t>
            </a:r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anose="020B0604020202020204" pitchFamily="34" charset="0"/>
              </a:rPr>
              <a:t> сельского поселения </a:t>
            </a:r>
            <a:r>
              <a:rPr lang="ru-RU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урупского</a:t>
            </a:r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anose="020B0604020202020204" pitchFamily="34" charset="0"/>
              </a:rPr>
              <a:t>района карачаево-черкесской Республики</a:t>
            </a:r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itchFamily="18" charset="0"/>
              </a:rPr>
              <a:t>на 2021 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itchFamily="18" charset="0"/>
              </a:rPr>
              <a:t>год, плановый период 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itchFamily="18" charset="0"/>
              </a:rPr>
              <a:t>2022 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itchFamily="18" charset="0"/>
              </a:rPr>
              <a:t>и 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itchFamily="18" charset="0"/>
              </a:rPr>
              <a:t>2023 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itchFamily="18" charset="0"/>
              </a:rPr>
              <a:t>гг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itchFamily="18" charset="0"/>
              </a:rPr>
              <a:t>. </a:t>
            </a:r>
            <a:endParaRPr lang="ru-RU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3555" name="Объект 2"/>
          <p:cNvSpPr>
            <a:spLocks noGrp="1"/>
          </p:cNvSpPr>
          <p:nvPr>
            <p:ph idx="1"/>
          </p:nvPr>
        </p:nvSpPr>
        <p:spPr>
          <a:xfrm>
            <a:off x="1781175" y="2613025"/>
            <a:ext cx="9205913" cy="785813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ru-RU" altLang="ru-RU" sz="2000" smtClean="0">
                <a:solidFill>
                  <a:schemeClr val="tx1"/>
                </a:solidFill>
                <a:latin typeface="Arial" charset="0"/>
                <a:cs typeface="Arial" charset="0"/>
              </a:rPr>
              <a:t>Объем налоговых и неналоговых доходов местного бюджета на </a:t>
            </a:r>
            <a:r>
              <a:rPr lang="ru-RU" altLang="ru-RU" sz="2000" b="1" smtClean="0">
                <a:solidFill>
                  <a:schemeClr val="tx1"/>
                </a:solidFill>
                <a:latin typeface="Arial" charset="0"/>
                <a:cs typeface="Arial" charset="0"/>
              </a:rPr>
              <a:t>2023 </a:t>
            </a:r>
            <a:r>
              <a:rPr lang="ru-RU" altLang="ru-RU" sz="2000" smtClean="0">
                <a:solidFill>
                  <a:schemeClr val="tx1"/>
                </a:solidFill>
                <a:latin typeface="Arial" charset="0"/>
                <a:cs typeface="Arial" charset="0"/>
              </a:rPr>
              <a:t>год прогнозируется в сумме </a:t>
            </a:r>
            <a:r>
              <a:rPr lang="ru-RU" altLang="ru-RU" sz="2000" b="1" smtClean="0">
                <a:solidFill>
                  <a:schemeClr val="tx1"/>
                </a:solidFill>
              </a:rPr>
              <a:t>6 918 300,00 </a:t>
            </a:r>
            <a:r>
              <a:rPr lang="ru-RU" altLang="ru-RU" sz="2000" smtClean="0">
                <a:solidFill>
                  <a:schemeClr val="tx1"/>
                </a:solidFill>
                <a:latin typeface="Arial" charset="0"/>
                <a:cs typeface="Arial" charset="0"/>
              </a:rPr>
              <a:t>рублей:</a:t>
            </a:r>
          </a:p>
        </p:txBody>
      </p:sp>
      <p:graphicFrame>
        <p:nvGraphicFramePr>
          <p:cNvPr id="23556" name="Диаграмма 6"/>
          <p:cNvGraphicFramePr>
            <a:graphicFrameLocks/>
          </p:cNvGraphicFramePr>
          <p:nvPr/>
        </p:nvGraphicFramePr>
        <p:xfrm>
          <a:off x="595313" y="3297238"/>
          <a:ext cx="10526712" cy="308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8" name="Диаграмма" r:id="rId4" imgW="10534801" imgH="3097036" progId="Excel.Chart.8">
                  <p:embed/>
                </p:oleObj>
              </mc:Choice>
              <mc:Fallback>
                <p:oleObj name="Диаграмма" r:id="rId4" imgW="10534801" imgH="3097036" progId="Excel.Chart.8">
                  <p:embed/>
                  <p:pic>
                    <p:nvPicPr>
                      <p:cNvPr id="0" name="Диаграмма 6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313" y="3297238"/>
                        <a:ext cx="10526712" cy="3086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7" name="TextBox 5"/>
          <p:cNvSpPr txBox="1">
            <a:spLocks noChangeArrowheads="1"/>
          </p:cNvSpPr>
          <p:nvPr/>
        </p:nvSpPr>
        <p:spPr bwMode="auto">
          <a:xfrm>
            <a:off x="2343150" y="6399213"/>
            <a:ext cx="66087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>
                <a:solidFill>
                  <a:schemeClr val="tx1"/>
                </a:solidFill>
                <a:latin typeface="Arial" charset="0"/>
              </a:rPr>
              <a:t>Безвозмездные поступления</a:t>
            </a:r>
            <a:r>
              <a:rPr lang="ru-RU" altLang="ru-RU" sz="2000" b="1">
                <a:solidFill>
                  <a:schemeClr val="tx1"/>
                </a:solidFill>
                <a:latin typeface="Arial" charset="0"/>
              </a:rPr>
              <a:t>: </a:t>
            </a:r>
            <a:r>
              <a:rPr lang="ru-RU" altLang="ru-RU" sz="2000" b="1">
                <a:solidFill>
                  <a:schemeClr val="tx1"/>
                </a:solidFill>
              </a:rPr>
              <a:t>6 914 600,00 рублей.</a:t>
            </a:r>
            <a:endParaRPr lang="ru-RU" altLang="ru-RU" sz="2000" b="1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40788" y="5083175"/>
            <a:ext cx="3351212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7538" y="365125"/>
            <a:ext cx="9466262" cy="1325563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Межбюджетные </a:t>
            </a:r>
            <a:b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трансферты</a:t>
            </a:r>
            <a:endParaRPr lang="ru-RU" sz="6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46313" y="1789113"/>
            <a:ext cx="9277350" cy="4829175"/>
          </a:xfrm>
        </p:spPr>
        <p:txBody>
          <a:bodyPr>
            <a:normAutofit fontScale="92500"/>
          </a:bodyPr>
          <a:lstStyle/>
          <a:p>
            <a:pPr marL="0" indent="0" algn="ctr" eaLnBrk="1" fontAlgn="auto" hangingPunct="1">
              <a:spcBef>
                <a:spcPct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Межбюджетные трансферты из бюджетов бюджетной системы Российской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Федерации, получаемые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бюджетом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Преградненского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сельского поселения, предоставляются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форме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 eaLnBrk="1" fontAlgn="auto" hangingPunct="1">
              <a:spcBef>
                <a:spcPct val="0"/>
              </a:spcBef>
              <a:spcAft>
                <a:spcPts val="0"/>
              </a:spcAft>
              <a:buFont typeface="Wingdings 2"/>
              <a:buNone/>
              <a:defRPr/>
            </a:pPr>
            <a:endParaRPr lang="ru-RU" sz="28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0" indent="0" eaLnBrk="1" fontAlgn="auto" hangingPunct="1">
              <a:spcBef>
                <a:spcPct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>
                <a:solidFill>
                  <a:schemeClr val="tx1"/>
                </a:solidFill>
                <a:cs typeface="Arial" panose="020B0604020202020204" pitchFamily="34" charset="0"/>
              </a:rPr>
              <a:t>-</a:t>
            </a:r>
            <a:r>
              <a:rPr lang="ru-RU" sz="2800" dirty="0" smtClean="0">
                <a:solidFill>
                  <a:schemeClr val="tx1"/>
                </a:solidFill>
                <a:cs typeface="Arial" panose="020B0604020202020204" pitchFamily="34" charset="0"/>
              </a:rPr>
              <a:t> дотаций </a:t>
            </a:r>
            <a:r>
              <a:rPr lang="ru-RU" sz="2800" dirty="0">
                <a:solidFill>
                  <a:schemeClr val="tx1"/>
                </a:solidFill>
                <a:cs typeface="Arial" panose="020B0604020202020204" pitchFamily="34" charset="0"/>
              </a:rPr>
              <a:t>на выравнивание бюджетной обеспеченности </a:t>
            </a:r>
            <a:endParaRPr lang="ru-RU" sz="2800" dirty="0" smtClean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0" indent="0" eaLnBrk="1" fontAlgn="auto" hangingPunct="1">
              <a:spcBef>
                <a:spcPct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>
                <a:solidFill>
                  <a:schemeClr val="tx1"/>
                </a:solidFill>
                <a:cs typeface="Arial" panose="020B0604020202020204" pitchFamily="34" charset="0"/>
              </a:rPr>
              <a:t>п</a:t>
            </a:r>
            <a:r>
              <a:rPr lang="ru-RU" sz="2800" dirty="0" smtClean="0">
                <a:solidFill>
                  <a:schemeClr val="tx1"/>
                </a:solidFill>
                <a:cs typeface="Arial" panose="020B0604020202020204" pitchFamily="34" charset="0"/>
              </a:rPr>
              <a:t>оселений;</a:t>
            </a:r>
          </a:p>
          <a:p>
            <a:pPr marL="0" indent="0" eaLnBrk="1" fontAlgn="auto" hangingPunct="1">
              <a:spcBef>
                <a:spcPct val="0"/>
              </a:spcBef>
              <a:spcAft>
                <a:spcPts val="0"/>
              </a:spcAft>
              <a:buFontTx/>
              <a:buChar char="-"/>
              <a:defRPr/>
            </a:pPr>
            <a:endParaRPr lang="ru-RU" sz="28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0" indent="0" eaLnBrk="1" fontAlgn="auto" hangingPunct="1">
              <a:spcBef>
                <a:spcPct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 smtClean="0">
                <a:solidFill>
                  <a:schemeClr val="tx1"/>
                </a:solidFill>
                <a:cs typeface="Arial" panose="020B0604020202020204" pitchFamily="34" charset="0"/>
              </a:rPr>
              <a:t>- субвенций </a:t>
            </a:r>
            <a:r>
              <a:rPr lang="ru-RU" sz="2800" dirty="0" smtClean="0">
                <a:solidFill>
                  <a:schemeClr val="tx1"/>
                </a:solidFill>
              </a:rPr>
              <a:t>на </a:t>
            </a:r>
            <a:r>
              <a:rPr lang="ru-RU" sz="2800" dirty="0">
                <a:solidFill>
                  <a:schemeClr val="tx1"/>
                </a:solidFill>
              </a:rPr>
              <a:t>осуществление первичного </a:t>
            </a:r>
            <a:endParaRPr lang="ru-RU" sz="2800" dirty="0" smtClean="0">
              <a:solidFill>
                <a:schemeClr val="tx1"/>
              </a:solidFill>
            </a:endParaRPr>
          </a:p>
          <a:p>
            <a:pPr marL="0" indent="0" eaLnBrk="1" fontAlgn="auto" hangingPunct="1">
              <a:spcBef>
                <a:spcPct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 smtClean="0">
                <a:solidFill>
                  <a:schemeClr val="tx1"/>
                </a:solidFill>
              </a:rPr>
              <a:t>воинского </a:t>
            </a:r>
            <a:r>
              <a:rPr lang="ru-RU" sz="2800" dirty="0">
                <a:solidFill>
                  <a:schemeClr val="tx1"/>
                </a:solidFill>
              </a:rPr>
              <a:t>учета на территориях, где </a:t>
            </a:r>
            <a:r>
              <a:rPr lang="ru-RU" sz="2800" dirty="0" smtClean="0">
                <a:solidFill>
                  <a:schemeClr val="tx1"/>
                </a:solidFill>
              </a:rPr>
              <a:t>отсутствуют</a:t>
            </a:r>
          </a:p>
          <a:p>
            <a:pPr marL="0" indent="0" eaLnBrk="1" fontAlgn="auto" hangingPunct="1">
              <a:spcBef>
                <a:spcPct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>
                <a:solidFill>
                  <a:schemeClr val="tx1"/>
                </a:solidFill>
              </a:rPr>
              <a:t>военные </a:t>
            </a:r>
            <a:r>
              <a:rPr lang="ru-RU" sz="2800" dirty="0" smtClean="0">
                <a:solidFill>
                  <a:schemeClr val="tx1"/>
                </a:solidFill>
              </a:rPr>
              <a:t>комиссариаты</a:t>
            </a:r>
            <a:r>
              <a:rPr lang="ru-RU" sz="2800" dirty="0" smtClean="0">
                <a:solidFill>
                  <a:schemeClr val="tx1"/>
                </a:solidFill>
                <a:cs typeface="Arial" panose="020B0604020202020204" pitchFamily="34" charset="0"/>
              </a:rPr>
              <a:t>.</a:t>
            </a:r>
          </a:p>
          <a:p>
            <a:pPr marL="0" indent="0" eaLnBrk="1" fontAlgn="auto" hangingPunct="1">
              <a:spcBef>
                <a:spcPct val="0"/>
              </a:spcBef>
              <a:spcAft>
                <a:spcPts val="0"/>
              </a:spcAft>
              <a:buFontTx/>
              <a:buChar char="-"/>
              <a:defRPr/>
            </a:pPr>
            <a:endParaRPr lang="ru-RU" sz="28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0" indent="0" eaLnBrk="1" fontAlgn="auto" hangingPunct="1">
              <a:spcBef>
                <a:spcPct val="0"/>
              </a:spcBef>
              <a:spcAft>
                <a:spcPts val="0"/>
              </a:spcAft>
              <a:buFont typeface="Wingdings 2"/>
              <a:buNone/>
              <a:defRPr/>
            </a:pPr>
            <a:endParaRPr lang="ru-RU" sz="2800" dirty="0">
              <a:cs typeface="Arial" panose="020B0604020202020204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pic>
        <p:nvPicPr>
          <p:cNvPr id="24581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463" y="98425"/>
            <a:ext cx="2725737" cy="204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6754" y="89703"/>
            <a:ext cx="9767046" cy="1325563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</a:rPr>
              <a:t/>
            </a:r>
            <a:br>
              <a:rPr lang="ru-RU" dirty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ru-RU" sz="27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ФУНКЦИОНАЛЬНОЕ СТРОЕНИЕ </a:t>
            </a:r>
            <a:br>
              <a:rPr lang="ru-RU" sz="27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ru-RU" sz="27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РАСХОДОВ БЮДЖЕТА </a:t>
            </a:r>
            <a:br>
              <a:rPr lang="ru-RU" sz="27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ru-RU" sz="27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anose="020B0604020202020204" pitchFamily="34" charset="0"/>
              </a:rPr>
              <a:t>Преградненского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anose="020B0604020202020204" pitchFamily="34" charset="0"/>
              </a:rPr>
              <a:t> сельского поселения </a:t>
            </a:r>
            <a:r>
              <a:rPr lang="ru-RU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урупского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anose="020B0604020202020204" pitchFamily="34" charset="0"/>
              </a:rPr>
              <a:t>района </a:t>
            </a: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anose="020B0604020202020204" pitchFamily="34" charset="0"/>
              </a:rPr>
              <a:t>карачаево-черкесской Республики</a:t>
            </a:r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itchFamily="18" charset="0"/>
              </a:rPr>
              <a:t>на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itchFamily="18" charset="0"/>
              </a:rPr>
              <a:t>2021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itchFamily="18" charset="0"/>
              </a:rPr>
              <a:t>год, плановый период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itchFamily="18" charset="0"/>
              </a:rPr>
              <a:t>2022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itchFamily="18" charset="0"/>
              </a:rPr>
              <a:t>и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itchFamily="18" charset="0"/>
              </a:rPr>
              <a:t>2023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itchFamily="18" charset="0"/>
              </a:rPr>
              <a:t>гг.</a:t>
            </a:r>
            <a:endParaRPr lang="ru-RU" sz="27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5603" name="Объект 2"/>
          <p:cNvSpPr>
            <a:spLocks noGrp="1"/>
          </p:cNvSpPr>
          <p:nvPr>
            <p:ph idx="1"/>
          </p:nvPr>
        </p:nvSpPr>
        <p:spPr>
          <a:xfrm>
            <a:off x="2147888" y="2555875"/>
            <a:ext cx="9205912" cy="531813"/>
          </a:xfrm>
        </p:spPr>
        <p:txBody>
          <a:bodyPr/>
          <a:lstStyle/>
          <a:p>
            <a:pPr marL="0" indent="0" algn="ctr" eaLnBrk="1" hangingPunct="1">
              <a:buFont typeface="Wingdings 2" pitchFamily="18" charset="2"/>
              <a:buNone/>
            </a:pPr>
            <a:r>
              <a:rPr lang="ru-RU" altLang="ru-RU" sz="2000" smtClean="0">
                <a:solidFill>
                  <a:schemeClr val="tx1"/>
                </a:solidFill>
                <a:latin typeface="Arial" charset="0"/>
                <a:cs typeface="Arial" charset="0"/>
              </a:rPr>
              <a:t>На </a:t>
            </a:r>
            <a:r>
              <a:rPr lang="ru-RU" altLang="ru-RU" sz="2000" b="1" u="sng" smtClean="0">
                <a:solidFill>
                  <a:schemeClr val="tx1"/>
                </a:solidFill>
                <a:latin typeface="Arial" charset="0"/>
                <a:cs typeface="Arial" charset="0"/>
              </a:rPr>
              <a:t>2021</a:t>
            </a:r>
            <a:r>
              <a:rPr lang="ru-RU" altLang="ru-RU" sz="2000" smtClean="0">
                <a:solidFill>
                  <a:schemeClr val="tx1"/>
                </a:solidFill>
                <a:latin typeface="Arial" charset="0"/>
                <a:cs typeface="Arial" charset="0"/>
              </a:rPr>
              <a:t> год запланированы расходы в сумме </a:t>
            </a:r>
            <a:r>
              <a:rPr lang="ru-RU" altLang="ru-RU" sz="2000" b="1" smtClean="0">
                <a:solidFill>
                  <a:schemeClr val="tx1"/>
                </a:solidFill>
                <a:latin typeface="Arial" charset="0"/>
                <a:cs typeface="Arial" charset="0"/>
              </a:rPr>
              <a:t>17 137 900,00 </a:t>
            </a:r>
            <a:r>
              <a:rPr lang="ru-RU" altLang="ru-RU" sz="2000" smtClean="0">
                <a:solidFill>
                  <a:schemeClr val="tx1"/>
                </a:solidFill>
                <a:latin typeface="Arial" charset="0"/>
                <a:cs typeface="Arial" charset="0"/>
              </a:rPr>
              <a:t>рублей</a:t>
            </a:r>
            <a:r>
              <a:rPr lang="ru-RU" altLang="ru-RU" sz="2000" smtClean="0">
                <a:latin typeface="Arial" charset="0"/>
                <a:cs typeface="Arial" charset="0"/>
              </a:rPr>
              <a:t>:</a:t>
            </a:r>
          </a:p>
        </p:txBody>
      </p:sp>
      <p:graphicFrame>
        <p:nvGraphicFramePr>
          <p:cNvPr id="25604" name="Диаграмма 6"/>
          <p:cNvGraphicFramePr>
            <a:graphicFrameLocks/>
          </p:cNvGraphicFramePr>
          <p:nvPr/>
        </p:nvGraphicFramePr>
        <p:xfrm>
          <a:off x="1857375" y="2963863"/>
          <a:ext cx="9374188" cy="3756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5" name="Диаграмма" r:id="rId4" imgW="9382557" imgH="3761558" progId="Excel.Chart.8">
                  <p:embed/>
                </p:oleObj>
              </mc:Choice>
              <mc:Fallback>
                <p:oleObj name="Диаграмма" r:id="rId4" imgW="9382557" imgH="3761558" progId="Excel.Chart.8">
                  <p:embed/>
                  <p:pic>
                    <p:nvPicPr>
                      <p:cNvPr id="0" name="Диаграмма 6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7375" y="2963863"/>
                        <a:ext cx="9374188" cy="3756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6754" y="89703"/>
            <a:ext cx="9767046" cy="1325563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</a:rPr>
              <a:t/>
            </a:r>
            <a:br>
              <a:rPr lang="ru-RU" dirty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ru-RU" sz="27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ФУНКЦИОНАЛЬНОЕ СТРОЕНИЕ </a:t>
            </a:r>
            <a:br>
              <a:rPr lang="ru-RU" sz="27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ru-RU" sz="27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РАСХОДОВ БЮДЖЕТА </a:t>
            </a:r>
            <a:br>
              <a:rPr lang="ru-RU" sz="27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ru-RU" sz="27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anose="020B0604020202020204" pitchFamily="34" charset="0"/>
              </a:rPr>
              <a:t>Преградненского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anose="020B0604020202020204" pitchFamily="34" charset="0"/>
              </a:rPr>
              <a:t> сельского поселения </a:t>
            </a:r>
            <a:r>
              <a:rPr lang="ru-RU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урупского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anose="020B0604020202020204" pitchFamily="34" charset="0"/>
              </a:rPr>
              <a:t>района </a:t>
            </a: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anose="020B0604020202020204" pitchFamily="34" charset="0"/>
              </a:rPr>
              <a:t>карачаево-черкесской Республики</a:t>
            </a:r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itchFamily="18" charset="0"/>
              </a:rPr>
              <a:t>на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itchFamily="18" charset="0"/>
              </a:rPr>
              <a:t>2021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itchFamily="18" charset="0"/>
              </a:rPr>
              <a:t>год, плановый период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itchFamily="18" charset="0"/>
              </a:rPr>
              <a:t>2022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itchFamily="18" charset="0"/>
              </a:rPr>
              <a:t>и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itchFamily="18" charset="0"/>
              </a:rPr>
              <a:t>2023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itchFamily="18" charset="0"/>
              </a:rPr>
              <a:t>гг.</a:t>
            </a:r>
            <a:endParaRPr lang="ru-RU" sz="27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6627" name="Объект 2"/>
          <p:cNvSpPr>
            <a:spLocks noGrp="1"/>
          </p:cNvSpPr>
          <p:nvPr>
            <p:ph idx="1"/>
          </p:nvPr>
        </p:nvSpPr>
        <p:spPr>
          <a:xfrm>
            <a:off x="2147888" y="2555875"/>
            <a:ext cx="9205912" cy="531813"/>
          </a:xfrm>
        </p:spPr>
        <p:txBody>
          <a:bodyPr/>
          <a:lstStyle/>
          <a:p>
            <a:pPr marL="0" indent="0" algn="ctr" eaLnBrk="1" hangingPunct="1">
              <a:buFont typeface="Wingdings 2" pitchFamily="18" charset="2"/>
              <a:buNone/>
            </a:pPr>
            <a:r>
              <a:rPr lang="ru-RU" altLang="ru-RU" sz="2000" smtClean="0">
                <a:solidFill>
                  <a:schemeClr val="tx1"/>
                </a:solidFill>
                <a:latin typeface="Arial" charset="0"/>
                <a:cs typeface="Arial" charset="0"/>
              </a:rPr>
              <a:t>На </a:t>
            </a:r>
            <a:r>
              <a:rPr lang="ru-RU" altLang="ru-RU" sz="2000" b="1" u="sng" smtClean="0">
                <a:solidFill>
                  <a:schemeClr val="tx1"/>
                </a:solidFill>
                <a:latin typeface="Arial" charset="0"/>
                <a:cs typeface="Arial" charset="0"/>
              </a:rPr>
              <a:t>2022</a:t>
            </a:r>
            <a:r>
              <a:rPr lang="ru-RU" altLang="ru-RU" sz="2000" smtClean="0">
                <a:solidFill>
                  <a:schemeClr val="tx1"/>
                </a:solidFill>
                <a:latin typeface="Arial" charset="0"/>
                <a:cs typeface="Arial" charset="0"/>
              </a:rPr>
              <a:t> год запланированы расходы в сумме </a:t>
            </a:r>
            <a:r>
              <a:rPr lang="ru-RU" altLang="ru-RU" sz="2000" b="1" smtClean="0">
                <a:solidFill>
                  <a:schemeClr val="tx1"/>
                </a:solidFill>
                <a:latin typeface="Arial" charset="0"/>
                <a:cs typeface="Arial" charset="0"/>
              </a:rPr>
              <a:t>13 680 000,00 </a:t>
            </a:r>
            <a:r>
              <a:rPr lang="ru-RU" altLang="ru-RU" sz="2000" smtClean="0">
                <a:solidFill>
                  <a:schemeClr val="tx1"/>
                </a:solidFill>
                <a:latin typeface="Arial" charset="0"/>
                <a:cs typeface="Arial" charset="0"/>
              </a:rPr>
              <a:t>рублей</a:t>
            </a:r>
            <a:r>
              <a:rPr lang="ru-RU" altLang="ru-RU" sz="2000" smtClean="0">
                <a:latin typeface="Arial" charset="0"/>
                <a:cs typeface="Arial" charset="0"/>
              </a:rPr>
              <a:t>:</a:t>
            </a:r>
          </a:p>
        </p:txBody>
      </p:sp>
      <p:graphicFrame>
        <p:nvGraphicFramePr>
          <p:cNvPr id="26628" name="Диаграмма 6"/>
          <p:cNvGraphicFramePr>
            <a:graphicFrameLocks/>
          </p:cNvGraphicFramePr>
          <p:nvPr/>
        </p:nvGraphicFramePr>
        <p:xfrm>
          <a:off x="1857375" y="2963863"/>
          <a:ext cx="9374188" cy="3756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9" name="Диаграмма" r:id="rId4" imgW="9382557" imgH="3761558" progId="Excel.Chart.8">
                  <p:embed/>
                </p:oleObj>
              </mc:Choice>
              <mc:Fallback>
                <p:oleObj name="Диаграмма" r:id="rId4" imgW="9382557" imgH="3761558" progId="Excel.Chart.8">
                  <p:embed/>
                  <p:pic>
                    <p:nvPicPr>
                      <p:cNvPr id="0" name="Диаграмма 6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7375" y="2963863"/>
                        <a:ext cx="9374188" cy="3756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6754" y="89703"/>
            <a:ext cx="9767046" cy="1325563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</a:rPr>
              <a:t/>
            </a:r>
            <a:br>
              <a:rPr lang="ru-RU" dirty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ru-RU" sz="27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ФУНКЦИОНАЛЬНОЕ СТРОЕНИЕ </a:t>
            </a:r>
            <a:br>
              <a:rPr lang="ru-RU" sz="27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ru-RU" sz="27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РАСХОДОВ БЮДЖЕТА </a:t>
            </a:r>
            <a:br>
              <a:rPr lang="ru-RU" sz="27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ru-RU" sz="27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anose="020B0604020202020204" pitchFamily="34" charset="0"/>
              </a:rPr>
              <a:t>Преградненского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anose="020B0604020202020204" pitchFamily="34" charset="0"/>
              </a:rPr>
              <a:t> сельского поселения </a:t>
            </a:r>
            <a:r>
              <a:rPr lang="ru-RU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урупского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anose="020B0604020202020204" pitchFamily="34" charset="0"/>
              </a:rPr>
              <a:t>района </a:t>
            </a: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anose="020B0604020202020204" pitchFamily="34" charset="0"/>
              </a:rPr>
              <a:t>карачаево-черкесской Республики</a:t>
            </a:r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itchFamily="18" charset="0"/>
              </a:rPr>
              <a:t>на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itchFamily="18" charset="0"/>
              </a:rPr>
              <a:t>2021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itchFamily="18" charset="0"/>
              </a:rPr>
              <a:t>год, плановый период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itchFamily="18" charset="0"/>
              </a:rPr>
              <a:t>2022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itchFamily="18" charset="0"/>
              </a:rPr>
              <a:t>и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itchFamily="18" charset="0"/>
              </a:rPr>
              <a:t>2023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itchFamily="18" charset="0"/>
              </a:rPr>
              <a:t>гг.</a:t>
            </a:r>
            <a:endParaRPr lang="ru-RU" sz="27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7651" name="Объект 2"/>
          <p:cNvSpPr>
            <a:spLocks noGrp="1"/>
          </p:cNvSpPr>
          <p:nvPr>
            <p:ph idx="1"/>
          </p:nvPr>
        </p:nvSpPr>
        <p:spPr>
          <a:xfrm>
            <a:off x="2147888" y="2555875"/>
            <a:ext cx="9205912" cy="531813"/>
          </a:xfrm>
        </p:spPr>
        <p:txBody>
          <a:bodyPr/>
          <a:lstStyle/>
          <a:p>
            <a:pPr marL="0" indent="0" algn="ctr" eaLnBrk="1" hangingPunct="1">
              <a:buFont typeface="Wingdings 2" pitchFamily="18" charset="2"/>
              <a:buNone/>
            </a:pPr>
            <a:r>
              <a:rPr lang="ru-RU" altLang="ru-RU" sz="2000" smtClean="0">
                <a:solidFill>
                  <a:schemeClr val="tx1"/>
                </a:solidFill>
                <a:latin typeface="Arial" charset="0"/>
                <a:cs typeface="Arial" charset="0"/>
              </a:rPr>
              <a:t>На </a:t>
            </a:r>
            <a:r>
              <a:rPr lang="ru-RU" altLang="ru-RU" sz="2000" b="1" u="sng" smtClean="0">
                <a:solidFill>
                  <a:schemeClr val="tx1"/>
                </a:solidFill>
                <a:latin typeface="Arial" charset="0"/>
                <a:cs typeface="Arial" charset="0"/>
              </a:rPr>
              <a:t>2023</a:t>
            </a:r>
            <a:r>
              <a:rPr lang="ru-RU" altLang="ru-RU" sz="2000" smtClean="0">
                <a:solidFill>
                  <a:schemeClr val="tx1"/>
                </a:solidFill>
                <a:latin typeface="Arial" charset="0"/>
                <a:cs typeface="Arial" charset="0"/>
              </a:rPr>
              <a:t> год запланированы расходы в сумме </a:t>
            </a:r>
            <a:r>
              <a:rPr lang="ru-RU" altLang="ru-RU" sz="2000" b="1" smtClean="0">
                <a:solidFill>
                  <a:schemeClr val="tx1"/>
                </a:solidFill>
                <a:latin typeface="Arial" charset="0"/>
                <a:cs typeface="Arial" charset="0"/>
              </a:rPr>
              <a:t>13 832 900,00 </a:t>
            </a:r>
            <a:r>
              <a:rPr lang="ru-RU" altLang="ru-RU" sz="2000" smtClean="0">
                <a:solidFill>
                  <a:schemeClr val="tx1"/>
                </a:solidFill>
                <a:latin typeface="Arial" charset="0"/>
                <a:cs typeface="Arial" charset="0"/>
              </a:rPr>
              <a:t>рублей</a:t>
            </a:r>
            <a:r>
              <a:rPr lang="ru-RU" altLang="ru-RU" sz="2000" smtClean="0">
                <a:latin typeface="Arial" charset="0"/>
                <a:cs typeface="Arial" charset="0"/>
              </a:rPr>
              <a:t>:</a:t>
            </a:r>
          </a:p>
        </p:txBody>
      </p:sp>
      <p:graphicFrame>
        <p:nvGraphicFramePr>
          <p:cNvPr id="27652" name="Диаграмма 6"/>
          <p:cNvGraphicFramePr>
            <a:graphicFrameLocks/>
          </p:cNvGraphicFramePr>
          <p:nvPr/>
        </p:nvGraphicFramePr>
        <p:xfrm>
          <a:off x="1857375" y="2963863"/>
          <a:ext cx="9374188" cy="3756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3" name="Диаграмма" r:id="rId4" imgW="9382557" imgH="3761558" progId="Excel.Chart.8">
                  <p:embed/>
                </p:oleObj>
              </mc:Choice>
              <mc:Fallback>
                <p:oleObj name="Диаграмма" r:id="rId4" imgW="9382557" imgH="3761558" progId="Excel.Chart.8">
                  <p:embed/>
                  <p:pic>
                    <p:nvPicPr>
                      <p:cNvPr id="0" name="Диаграмма 6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7375" y="2963863"/>
                        <a:ext cx="9374188" cy="3756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6856" y="365125"/>
            <a:ext cx="9466943" cy="1325563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СПАСИБО ЗА ВНИМАНИЕ!</a:t>
            </a:r>
            <a:endParaRPr lang="ru-RU" sz="60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55700" y="1825625"/>
            <a:ext cx="10198100" cy="4498975"/>
          </a:xfrm>
        </p:spPr>
        <p:txBody>
          <a:bodyPr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Информацию о бюджете можно получить на официальном сайте </a:t>
            </a:r>
            <a:r>
              <a:rPr lang="ru-RU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Преградненского</a:t>
            </a:r>
            <a:r>
              <a:rPr lang="ru-RU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 сельского поселения</a:t>
            </a:r>
            <a:br>
              <a:rPr lang="ru-RU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Урупского</a:t>
            </a:r>
            <a:r>
              <a:rPr lang="ru-RU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района </a:t>
            </a:r>
            <a:br>
              <a:rPr lang="ru-RU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Карачаево-Черкесской Республики по адресу: </a:t>
            </a:r>
          </a:p>
          <a:p>
            <a:pPr marL="0" indent="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http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://pregradnaya.ru</a:t>
            </a:r>
            <a:endParaRPr lang="ru-RU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7538" y="365125"/>
            <a:ext cx="9466262" cy="1325563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ПОНЯТИЕ БЮДЖЕТА</a:t>
            </a:r>
            <a:endParaRPr lang="ru-RU" sz="6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47888" y="1825625"/>
            <a:ext cx="9205912" cy="2760663"/>
          </a:xfrm>
        </p:spPr>
        <p:txBody>
          <a:bodyPr>
            <a:normAutofit fontScale="77500" lnSpcReduction="20000"/>
          </a:bodyPr>
          <a:lstStyle/>
          <a:p>
            <a:pPr marL="0" indent="0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Бюджет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– это форма образования и расходования фонда денежных средств в расчете на финансовый год, предназначенных для финансового обеспечения задач и функций, отнесенных к предметам ведения местного самоуправления, путём исполнения расходных обязательств муниципального образования.</a:t>
            </a:r>
          </a:p>
          <a:p>
            <a:pPr algn="just"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ru-RU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Составные части бюджета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доходы и расходы.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4340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48725" y="4595813"/>
            <a:ext cx="3178175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1163" y="38100"/>
            <a:ext cx="26289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35413" y="4595813"/>
            <a:ext cx="2114550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78148" y="426041"/>
            <a:ext cx="9466943" cy="13255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   </a:t>
            </a:r>
            <a: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ДОХОДЫ                    РАСХОДЫ</a:t>
            </a:r>
            <a:endParaRPr lang="ru-RU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5363" name="Объект 2"/>
          <p:cNvSpPr>
            <a:spLocks noGrp="1"/>
          </p:cNvSpPr>
          <p:nvPr>
            <p:ph idx="1"/>
          </p:nvPr>
        </p:nvSpPr>
        <p:spPr>
          <a:xfrm>
            <a:off x="1778000" y="1714500"/>
            <a:ext cx="4483100" cy="4024313"/>
          </a:xfrm>
        </p:spPr>
        <p:txBody>
          <a:bodyPr/>
          <a:lstStyle/>
          <a:p>
            <a:pPr marL="0" indent="0" eaLnBrk="1" hangingPunct="1">
              <a:buFont typeface="Wingdings 2" pitchFamily="18" charset="2"/>
              <a:buNone/>
            </a:pPr>
            <a:r>
              <a:rPr lang="ru-RU" altLang="ru-RU" sz="2400" u="sng" smtClean="0">
                <a:solidFill>
                  <a:srgbClr val="00B050"/>
                </a:solidFill>
                <a:latin typeface="Arial" charset="0"/>
                <a:cs typeface="Arial" charset="0"/>
              </a:rPr>
              <a:t>Доходная часть бюджета </a:t>
            </a:r>
            <a:r>
              <a:rPr lang="ru-RU" altLang="ru-RU" sz="2400" smtClean="0">
                <a:solidFill>
                  <a:schemeClr val="tx1"/>
                </a:solidFill>
                <a:latin typeface="Arial" charset="0"/>
                <a:cs typeface="Arial" charset="0"/>
              </a:rPr>
              <a:t>формируется за счет налогов, которые выплачивают физические и юридические лица, а также поступлений МБТ (межбюджетных трансфертов).</a:t>
            </a:r>
          </a:p>
          <a:p>
            <a:pPr marL="0" indent="0" eaLnBrk="1" hangingPunct="1">
              <a:buFont typeface="Wingdings 2" pitchFamily="18" charset="2"/>
              <a:buNone/>
            </a:pPr>
            <a:endParaRPr lang="ru-RU" altLang="ru-RU" smtClean="0"/>
          </a:p>
        </p:txBody>
      </p:sp>
      <p:sp>
        <p:nvSpPr>
          <p:cNvPr id="15364" name="TextBox 3"/>
          <p:cNvSpPr txBox="1">
            <a:spLocks noChangeArrowheads="1"/>
          </p:cNvSpPr>
          <p:nvPr/>
        </p:nvSpPr>
        <p:spPr bwMode="auto">
          <a:xfrm>
            <a:off x="6530975" y="1585913"/>
            <a:ext cx="5267325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u="sng">
                <a:solidFill>
                  <a:srgbClr val="C00000"/>
                </a:solidFill>
                <a:latin typeface="Arial" charset="0"/>
              </a:rPr>
              <a:t>Расходная часть бюджета </a:t>
            </a:r>
            <a:r>
              <a:rPr lang="ru-RU" altLang="ru-RU" sz="2400">
                <a:solidFill>
                  <a:schemeClr val="tx1"/>
                </a:solidFill>
                <a:latin typeface="Arial" charset="0"/>
              </a:rPr>
              <a:t>–</a:t>
            </a:r>
            <a:r>
              <a:rPr lang="ru-RU" altLang="ru-RU" sz="2400">
                <a:solidFill>
                  <a:srgbClr val="002060"/>
                </a:solidFill>
                <a:latin typeface="Arial" charset="0"/>
              </a:rPr>
              <a:t> </a:t>
            </a:r>
            <a:r>
              <a:rPr lang="ru-RU" altLang="ru-RU" sz="2400">
                <a:solidFill>
                  <a:schemeClr val="tx1"/>
                </a:solidFill>
                <a:latin typeface="Arial" charset="0"/>
              </a:rPr>
              <a:t> это выплачиваемые из бюджета денежные средства, за исключением средств, являющихся в соответствии с Бюджетным Кодексом Российской Федерации источниками финансирования дефицита бюджета.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solidFill>
                <a:schemeClr val="tx1"/>
              </a:solidFill>
            </a:endParaRPr>
          </a:p>
        </p:txBody>
      </p:sp>
      <p:pic>
        <p:nvPicPr>
          <p:cNvPr id="15365" name="Рисунок 6" descr="image00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21075" y="4733925"/>
            <a:ext cx="5027613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7538" y="365125"/>
            <a:ext cx="9466262" cy="1325563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ИДЕАЛЬНЫЙ БЮДЖЕТ</a:t>
            </a:r>
            <a:endParaRPr lang="ru-RU" sz="6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47888" y="1582738"/>
            <a:ext cx="9205912" cy="2760662"/>
          </a:xfrm>
        </p:spPr>
        <p:txBody>
          <a:bodyPr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ДОХОДЫ = РАСХОДЫ </a:t>
            </a:r>
          </a:p>
          <a:p>
            <a:pPr marL="0" indent="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это равенство нарушается,</a:t>
            </a:r>
          </a:p>
          <a:p>
            <a:pPr marL="0" indent="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возникает профицит и дефицит бюджета:</a:t>
            </a:r>
          </a:p>
          <a:p>
            <a:pPr marL="0" indent="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2786063" y="4276725"/>
            <a:ext cx="5413375" cy="1160463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Стрелка вниз 6"/>
          <p:cNvSpPr/>
          <p:nvPr/>
        </p:nvSpPr>
        <p:spPr>
          <a:xfrm>
            <a:off x="3338513" y="3427413"/>
            <a:ext cx="1450975" cy="13176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8" name="Стрелка вниз 7"/>
          <p:cNvSpPr/>
          <p:nvPr/>
        </p:nvSpPr>
        <p:spPr>
          <a:xfrm flipV="1">
            <a:off x="6705600" y="4745038"/>
            <a:ext cx="1450975" cy="13176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3536950" y="4106863"/>
            <a:ext cx="1054100" cy="3397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РАСХОДЫ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932613" y="5018088"/>
            <a:ext cx="996950" cy="3397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ДОХОДЫ</a:t>
            </a:r>
          </a:p>
        </p:txBody>
      </p:sp>
      <p:sp>
        <p:nvSpPr>
          <p:cNvPr id="16393" name="TextBox 11"/>
          <p:cNvSpPr txBox="1">
            <a:spLocks noChangeArrowheads="1"/>
          </p:cNvSpPr>
          <p:nvPr/>
        </p:nvSpPr>
        <p:spPr bwMode="auto">
          <a:xfrm>
            <a:off x="5807075" y="3427413"/>
            <a:ext cx="23749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u="sng">
                <a:solidFill>
                  <a:schemeClr val="tx1"/>
                </a:solidFill>
              </a:rPr>
              <a:t>Дефицит</a:t>
            </a:r>
            <a:r>
              <a:rPr lang="ru-RU" altLang="ru-RU" sz="1600">
                <a:solidFill>
                  <a:schemeClr val="tx1"/>
                </a:solidFill>
              </a:rPr>
              <a:t> – превышение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>
                <a:solidFill>
                  <a:schemeClr val="tx1"/>
                </a:solidFill>
              </a:rPr>
              <a:t>расходов бюджета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>
                <a:solidFill>
                  <a:schemeClr val="tx1"/>
                </a:solidFill>
              </a:rPr>
              <a:t>над его доходами</a:t>
            </a:r>
          </a:p>
        </p:txBody>
      </p:sp>
      <p:sp>
        <p:nvSpPr>
          <p:cNvPr id="16394" name="TextBox 12"/>
          <p:cNvSpPr txBox="1">
            <a:spLocks noChangeArrowheads="1"/>
          </p:cNvSpPr>
          <p:nvPr/>
        </p:nvSpPr>
        <p:spPr bwMode="auto">
          <a:xfrm>
            <a:off x="2759075" y="5748338"/>
            <a:ext cx="24892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u="sng">
                <a:solidFill>
                  <a:schemeClr val="tx1"/>
                </a:solidFill>
              </a:rPr>
              <a:t>Профицит</a:t>
            </a:r>
            <a:r>
              <a:rPr lang="ru-RU" altLang="ru-RU" sz="1600">
                <a:solidFill>
                  <a:schemeClr val="tx1"/>
                </a:solidFill>
              </a:rPr>
              <a:t> – превышение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>
                <a:solidFill>
                  <a:schemeClr val="tx1"/>
                </a:solidFill>
              </a:rPr>
              <a:t>доходов бюджета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>
                <a:solidFill>
                  <a:schemeClr val="tx1"/>
                </a:solidFill>
              </a:rPr>
              <a:t>над его расходами</a:t>
            </a:r>
          </a:p>
        </p:txBody>
      </p:sp>
      <p:pic>
        <p:nvPicPr>
          <p:cNvPr id="16395" name="Рисунок 1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3913" y="4276725"/>
            <a:ext cx="2312987" cy="231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7538" y="365125"/>
            <a:ext cx="9466262" cy="1325563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itchFamily="18" charset="0"/>
              </a:rPr>
              <a:t>СТАДИИ БЮДЖЕТНОГО ПРОЦЕССА</a:t>
            </a:r>
            <a:endParaRPr lang="ru-RU" sz="6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58863" y="1858963"/>
            <a:ext cx="7997825" cy="2760662"/>
          </a:xfrm>
        </p:spPr>
        <p:txBody>
          <a:bodyPr>
            <a:normAutofit fontScale="92500" lnSpcReduction="20000"/>
          </a:bodyPr>
          <a:lstStyle/>
          <a:p>
            <a:pPr marL="457200" indent="-457200" eaLnBrk="1" fontAlgn="auto" hangingPunct="1">
              <a:spcAft>
                <a:spcPts val="0"/>
              </a:spcAft>
              <a:buClr>
                <a:schemeClr val="tx2"/>
              </a:buClr>
              <a:buFont typeface="Wingdings 2"/>
              <a:buAutoNum type="arabicPeriod"/>
              <a:defRPr/>
            </a:pP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Составление проекта бюджета</a:t>
            </a:r>
          </a:p>
          <a:p>
            <a:pPr marL="457200" indent="-457200" eaLnBrk="1" fontAlgn="auto" hangingPunct="1">
              <a:spcAft>
                <a:spcPts val="0"/>
              </a:spcAft>
              <a:buClr>
                <a:schemeClr val="tx2"/>
              </a:buClr>
              <a:buFont typeface="Wingdings 2"/>
              <a:buAutoNum type="arabicPeriod"/>
              <a:defRPr/>
            </a:pP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Рассмотрение проекта бюджета</a:t>
            </a:r>
          </a:p>
          <a:p>
            <a:pPr marL="457200" indent="-457200" eaLnBrk="1" fontAlgn="auto" hangingPunct="1">
              <a:spcAft>
                <a:spcPts val="0"/>
              </a:spcAft>
              <a:buClr>
                <a:schemeClr val="tx2"/>
              </a:buClr>
              <a:buFont typeface="Wingdings 2"/>
              <a:buAutoNum type="arabicPeriod"/>
              <a:defRPr/>
            </a:pP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Утверждение бюджета</a:t>
            </a:r>
          </a:p>
          <a:p>
            <a:pPr marL="457200" indent="-457200" eaLnBrk="1" fontAlgn="auto" hangingPunct="1">
              <a:spcAft>
                <a:spcPts val="0"/>
              </a:spcAft>
              <a:buClr>
                <a:schemeClr val="tx2"/>
              </a:buClr>
              <a:buFont typeface="Wingdings 2"/>
              <a:buAutoNum type="arabicPeriod"/>
              <a:defRPr/>
            </a:pP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Исполнение бюджета</a:t>
            </a:r>
          </a:p>
          <a:p>
            <a:pPr marL="457200" indent="-457200" eaLnBrk="1" fontAlgn="auto" hangingPunct="1">
              <a:spcAft>
                <a:spcPts val="0"/>
              </a:spcAft>
              <a:buClr>
                <a:schemeClr val="bg2">
                  <a:lumMod val="10000"/>
                </a:schemeClr>
              </a:buClr>
              <a:buFont typeface="Wingdings 2"/>
              <a:buAutoNum type="arabicPeriod"/>
              <a:defRPr/>
            </a:pP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Рассмотрение и утверждение 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отчета об исполнении бюджета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</p:txBody>
      </p:sp>
      <p:pic>
        <p:nvPicPr>
          <p:cNvPr id="17412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77125" y="3592513"/>
            <a:ext cx="4714875" cy="314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7538" y="365125"/>
            <a:ext cx="9466262" cy="1325563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БЮДЖЕТ И ГРАЖДАНИН</a:t>
            </a:r>
            <a:endParaRPr lang="ru-RU" sz="6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39975" y="1690688"/>
            <a:ext cx="3757613" cy="2760662"/>
          </a:xfrm>
        </p:spPr>
        <p:txBody>
          <a:bodyPr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Гражданин как </a:t>
            </a:r>
            <a:r>
              <a:rPr lang="ru-RU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налогоплательщик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1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2400" b="1" dirty="0" smtClean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помогает формировать доход бюджета</a:t>
            </a:r>
            <a:endParaRPr lang="ru-RU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</p:txBody>
      </p:sp>
      <p:sp>
        <p:nvSpPr>
          <p:cNvPr id="18436" name="TextBox 3"/>
          <p:cNvSpPr txBox="1">
            <a:spLocks noChangeArrowheads="1"/>
          </p:cNvSpPr>
          <p:nvPr/>
        </p:nvSpPr>
        <p:spPr bwMode="auto">
          <a:xfrm>
            <a:off x="7286625" y="1612900"/>
            <a:ext cx="3716338" cy="489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>
                <a:solidFill>
                  <a:schemeClr val="tx1"/>
                </a:solidFill>
                <a:latin typeface="Arial" charset="0"/>
              </a:rPr>
              <a:t>Гражданин как </a:t>
            </a:r>
            <a:r>
              <a:rPr lang="ru-RU" altLang="ru-RU" sz="2400" b="1">
                <a:solidFill>
                  <a:srgbClr val="0070C0"/>
                </a:solidFill>
                <a:latin typeface="Arial" charset="0"/>
              </a:rPr>
              <a:t>получатель социальных гарантий</a:t>
            </a:r>
            <a:r>
              <a:rPr lang="ru-RU" altLang="ru-RU" sz="2400" b="1">
                <a:solidFill>
                  <a:schemeClr val="tx1"/>
                </a:solidFill>
                <a:latin typeface="Arial" charset="0"/>
              </a:rPr>
              <a:t>                   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400" b="1">
              <a:solidFill>
                <a:schemeClr val="tx1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>
                <a:solidFill>
                  <a:schemeClr val="tx1"/>
                </a:solidFill>
                <a:latin typeface="Arial" charset="0"/>
              </a:rPr>
              <a:t>получает социальные гарантии – расходную часть бюджета (образование, культура, социальные льготы и другие направления социальной гарантии населению)</a:t>
            </a:r>
            <a:endParaRPr lang="ru-RU" altLang="ru-RU" sz="24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3382963" y="2687638"/>
            <a:ext cx="923925" cy="3397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8547100" y="2776538"/>
            <a:ext cx="925513" cy="3381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8439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3863" y="4059238"/>
            <a:ext cx="4598987" cy="264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9050" y="809625"/>
            <a:ext cx="9467850" cy="1325563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itchFamily="18" charset="0"/>
              </a:rPr>
              <a:t>ПУБЛИЧНЫЕ СЛУШАНИЯ ПО ПРОЕКТУ БЮДЖЕТА</a:t>
            </a:r>
            <a:endParaRPr lang="ru-RU" sz="6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9775" y="2487613"/>
            <a:ext cx="10614025" cy="3824287"/>
          </a:xfrm>
        </p:spPr>
        <p:txBody>
          <a:bodyPr>
            <a:normAutofit fontScale="77500" lnSpcReduction="20000"/>
          </a:bodyPr>
          <a:lstStyle/>
          <a:p>
            <a:pPr marL="0" indent="0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Публичные слушания </a:t>
            </a:r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 форма участия населения в осуществлении местного самоуправления, это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средства развития местной демократии, 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способ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привлечения граждан к осуществлению вопросов, находящихся в компетенции муниципальной 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власти.</a:t>
            </a:r>
          </a:p>
          <a:p>
            <a:pPr marL="0" indent="0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Проведение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публичных слушаний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преследует цели обеспечения гласности при подготовке и принятии доходов, информирования населения о предполагаемых решениях ОМС. Кроме того, публичные слушания позволяют выявить общественное мнение по проектам муниципальных правовых актов, служат цели выработки предложений и рекомендаций граждан.</a:t>
            </a:r>
          </a:p>
          <a:p>
            <a:pPr marL="0" indent="0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  <a:p>
            <a:pPr marL="0" indent="0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  <a:p>
            <a:pPr marL="0" indent="0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</p:txBody>
      </p:sp>
      <p:pic>
        <p:nvPicPr>
          <p:cNvPr id="19460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25" y="147638"/>
            <a:ext cx="2600325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7925" y="622300"/>
            <a:ext cx="10013950" cy="1325563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itchFamily="18" charset="0"/>
              </a:rPr>
              <a:t>ОСНОВНЫЕ ХАРАКТЕРИСТИКИ БЮДЖЕТА</a:t>
            </a:r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itchFamily="18" charset="0"/>
              </a:rPr>
            </a:br>
            <a:r>
              <a:rPr lang="ru-RU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anose="020B0604020202020204" pitchFamily="34" charset="0"/>
              </a:rPr>
              <a:t>Преградненского</a:t>
            </a:r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anose="020B0604020202020204" pitchFamily="34" charset="0"/>
              </a:rPr>
              <a:t> сельского поселения</a:t>
            </a:r>
            <a:b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anose="020B0604020202020204" pitchFamily="34" charset="0"/>
              </a:rPr>
            </a:br>
            <a:r>
              <a:rPr lang="ru-RU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Урупского</a:t>
            </a:r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anose="020B0604020202020204" pitchFamily="34" charset="0"/>
              </a:rPr>
              <a:t>района </a:t>
            </a:r>
            <a:b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anose="020B0604020202020204" pitchFamily="34" charset="0"/>
              </a:rPr>
            </a:br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anose="020B0604020202020204" pitchFamily="34" charset="0"/>
              </a:rPr>
              <a:t>карачаево-черкесской Республики </a:t>
            </a:r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itchFamily="18" charset="0"/>
              </a:rPr>
              <a:t>на 2021 </a:t>
            </a:r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itchFamily="18" charset="0"/>
              </a:rPr>
              <a:t>год, плановый период </a:t>
            </a:r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itchFamily="18" charset="0"/>
              </a:rPr>
              <a:t>2022 </a:t>
            </a:r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itchFamily="18" charset="0"/>
              </a:rPr>
              <a:t>и </a:t>
            </a:r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itchFamily="18" charset="0"/>
              </a:rPr>
              <a:t>2023 </a:t>
            </a:r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itchFamily="18" charset="0"/>
              </a:rPr>
              <a:t>гг.</a:t>
            </a:r>
            <a:endParaRPr lang="ru-RU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graphicFrame>
        <p:nvGraphicFramePr>
          <p:cNvPr id="20483" name="Объект 14"/>
          <p:cNvGraphicFramePr>
            <a:graphicFrameLocks noGrp="1"/>
          </p:cNvGraphicFramePr>
          <p:nvPr>
            <p:ph idx="1"/>
          </p:nvPr>
        </p:nvGraphicFramePr>
        <p:xfrm>
          <a:off x="355600" y="2355850"/>
          <a:ext cx="11684000" cy="455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4" name="Диаграмма" r:id="rId4" imgW="11687045" imgH="4560203" progId="Excel.Chart.8">
                  <p:embed/>
                </p:oleObj>
              </mc:Choice>
              <mc:Fallback>
                <p:oleObj name="Диаграмма" r:id="rId4" imgW="11687045" imgH="4560203" progId="Excel.Chart.8">
                  <p:embed/>
                  <p:pic>
                    <p:nvPicPr>
                      <p:cNvPr id="0" name="Объект 14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600" y="2355850"/>
                        <a:ext cx="11684000" cy="4552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9988" y="649288"/>
            <a:ext cx="9467850" cy="1325562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itchFamily="18" charset="0"/>
              </a:rPr>
              <a:t>ОБЪЁМ БЮДЖЕТА</a:t>
            </a:r>
            <a:b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anose="020B0604020202020204" pitchFamily="34" charset="0"/>
              </a:rPr>
              <a:t>Преградненского</a:t>
            </a:r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anose="020B0604020202020204" pitchFamily="34" charset="0"/>
              </a:rPr>
              <a:t> сельского поселения </a:t>
            </a:r>
            <a:r>
              <a:rPr lang="ru-RU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урупского</a:t>
            </a:r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anose="020B0604020202020204" pitchFamily="34" charset="0"/>
              </a:rPr>
              <a:t>района карачаево-черкесской Республики</a:t>
            </a:r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itchFamily="18" charset="0"/>
              </a:rPr>
              <a:t>на 2021 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itchFamily="18" charset="0"/>
              </a:rPr>
              <a:t>год, плановый период 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itchFamily="18" charset="0"/>
              </a:rPr>
              <a:t>2022 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itchFamily="18" charset="0"/>
              </a:rPr>
              <a:t>и 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itchFamily="18" charset="0"/>
              </a:rPr>
              <a:t>2023 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itchFamily="18" charset="0"/>
              </a:rPr>
              <a:t>гг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itchFamily="18" charset="0"/>
              </a:rPr>
              <a:t>. </a:t>
            </a:r>
            <a:endParaRPr lang="ru-RU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1507" name="Объект 2"/>
          <p:cNvSpPr>
            <a:spLocks noGrp="1"/>
          </p:cNvSpPr>
          <p:nvPr>
            <p:ph idx="1"/>
          </p:nvPr>
        </p:nvSpPr>
        <p:spPr>
          <a:xfrm>
            <a:off x="1781175" y="2613025"/>
            <a:ext cx="9205913" cy="785813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ru-RU" altLang="ru-RU" sz="2000" smtClean="0">
                <a:solidFill>
                  <a:schemeClr val="tx1"/>
                </a:solidFill>
                <a:latin typeface="Arial" charset="0"/>
                <a:cs typeface="Arial" charset="0"/>
              </a:rPr>
              <a:t>Объем налоговых и неналоговых доходов местного бюджета на </a:t>
            </a:r>
            <a:r>
              <a:rPr lang="ru-RU" altLang="ru-RU" sz="2000" b="1" smtClean="0">
                <a:solidFill>
                  <a:schemeClr val="tx1"/>
                </a:solidFill>
                <a:latin typeface="Arial" charset="0"/>
                <a:cs typeface="Arial" charset="0"/>
              </a:rPr>
              <a:t>2021</a:t>
            </a:r>
            <a:r>
              <a:rPr lang="ru-RU" altLang="ru-RU" sz="2000" smtClean="0">
                <a:solidFill>
                  <a:schemeClr val="tx1"/>
                </a:solidFill>
                <a:latin typeface="Arial" charset="0"/>
                <a:cs typeface="Arial" charset="0"/>
              </a:rPr>
              <a:t> год прогнозируется в сумме </a:t>
            </a:r>
            <a:r>
              <a:rPr lang="ru-RU" altLang="ru-RU" sz="2000" b="1" smtClean="0">
                <a:solidFill>
                  <a:schemeClr val="tx1"/>
                </a:solidFill>
              </a:rPr>
              <a:t>6 634 500,00 </a:t>
            </a:r>
            <a:r>
              <a:rPr lang="ru-RU" altLang="ru-RU" sz="2000" smtClean="0">
                <a:solidFill>
                  <a:schemeClr val="tx1"/>
                </a:solidFill>
                <a:latin typeface="Arial" charset="0"/>
                <a:cs typeface="Arial" charset="0"/>
              </a:rPr>
              <a:t>рублей:</a:t>
            </a:r>
          </a:p>
        </p:txBody>
      </p:sp>
      <p:graphicFrame>
        <p:nvGraphicFramePr>
          <p:cNvPr id="21508" name="Диаграмма 6"/>
          <p:cNvGraphicFramePr>
            <a:graphicFrameLocks/>
          </p:cNvGraphicFramePr>
          <p:nvPr/>
        </p:nvGraphicFramePr>
        <p:xfrm>
          <a:off x="595313" y="3297238"/>
          <a:ext cx="10526712" cy="308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0" name="Диаграмма" r:id="rId4" imgW="10534801" imgH="3097036" progId="Excel.Chart.8">
                  <p:embed/>
                </p:oleObj>
              </mc:Choice>
              <mc:Fallback>
                <p:oleObj name="Диаграмма" r:id="rId4" imgW="10534801" imgH="3097036" progId="Excel.Chart.8">
                  <p:embed/>
                  <p:pic>
                    <p:nvPicPr>
                      <p:cNvPr id="0" name="Диаграмма 6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313" y="3297238"/>
                        <a:ext cx="10526712" cy="3086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09" name="TextBox 5"/>
          <p:cNvSpPr txBox="1">
            <a:spLocks noChangeArrowheads="1"/>
          </p:cNvSpPr>
          <p:nvPr/>
        </p:nvSpPr>
        <p:spPr bwMode="auto">
          <a:xfrm>
            <a:off x="2343150" y="6399213"/>
            <a:ext cx="66087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>
                <a:solidFill>
                  <a:schemeClr val="tx1"/>
                </a:solidFill>
                <a:latin typeface="Arial" charset="0"/>
              </a:rPr>
              <a:t>Безвозмездные поступления</a:t>
            </a:r>
            <a:r>
              <a:rPr lang="ru-RU" altLang="ru-RU" sz="2000" b="1">
                <a:solidFill>
                  <a:schemeClr val="tx1"/>
                </a:solidFill>
                <a:latin typeface="Arial" charset="0"/>
              </a:rPr>
              <a:t>: 10</a:t>
            </a:r>
            <a:r>
              <a:rPr lang="ru-RU" altLang="ru-RU" sz="2000" b="1">
                <a:solidFill>
                  <a:schemeClr val="tx1"/>
                </a:solidFill>
              </a:rPr>
              <a:t> 503 400,00 рублей.</a:t>
            </a:r>
            <a:endParaRPr lang="ru-RU" altLang="ru-RU" sz="2000" b="1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5638</TotalTime>
  <Words>460</Words>
  <Application>Microsoft Office PowerPoint</Application>
  <PresentationFormat>Произвольный</PresentationFormat>
  <Paragraphs>73</Paragraphs>
  <Slides>16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5" baseType="lpstr">
      <vt:lpstr>Franklin Gothic Book</vt:lpstr>
      <vt:lpstr>Arial</vt:lpstr>
      <vt:lpstr>Franklin Gothic Medium</vt:lpstr>
      <vt:lpstr>Wingdings 2</vt:lpstr>
      <vt:lpstr>Calibri</vt:lpstr>
      <vt:lpstr>Arial Black</vt:lpstr>
      <vt:lpstr>Times New Roman</vt:lpstr>
      <vt:lpstr>Трек</vt:lpstr>
      <vt:lpstr>Диаграмма Microsoft Excel</vt:lpstr>
      <vt:lpstr>Презентация PowerPoint</vt:lpstr>
      <vt:lpstr>ПОНЯТИЕ БЮДЖЕТА</vt:lpstr>
      <vt:lpstr>    ДОХОДЫ                    РАСХОДЫ</vt:lpstr>
      <vt:lpstr>ИДЕАЛЬНЫЙ БЮДЖЕТ</vt:lpstr>
      <vt:lpstr>СТАДИИ БЮДЖЕТНОГО ПРОЦЕССА</vt:lpstr>
      <vt:lpstr>БЮДЖЕТ И ГРАЖДАНИН</vt:lpstr>
      <vt:lpstr>ПУБЛИЧНЫЕ СЛУШАНИЯ ПО ПРОЕКТУ БЮДЖЕТА</vt:lpstr>
      <vt:lpstr>ОСНОВНЫЕ ХАРАКТЕРИСТИКИ БЮДЖЕТА Преградненского сельского поселения Урупского района  карачаево-черкесской Республики на 2021 год, плановый период 2022 и 2023 гг.</vt:lpstr>
      <vt:lpstr>ОБЪЁМ БЮДЖЕТА  Преградненского сельского поселения урупского района карачаево-черкесской Республики на 2021 год, плановый период 2022 и 2023 гг. </vt:lpstr>
      <vt:lpstr>ОБЪЁМ БЮДЖЕТА  Преградненского сельского поселения урупского района карачаево-черкесской Республики на 2021 год, плановый период 2022 и 2023 гг. </vt:lpstr>
      <vt:lpstr>ОБЪЁМ БЮДЖЕТА  Преградненского сельского поселения урупского района карачаево-черкесской Республики на 2021 год, плановый период 2022 и 2023 гг. </vt:lpstr>
      <vt:lpstr>Межбюджетные  трансферты</vt:lpstr>
      <vt:lpstr>  ФУНКЦИОНАЛЬНОЕ СТРОЕНИЕ  РАСХОДОВ БЮДЖЕТА   Преградненского сельского поселения урупского района карачаево-черкесской Республики на 2021 год, плановый период 2022 и 2023 гг.</vt:lpstr>
      <vt:lpstr>  ФУНКЦИОНАЛЬНОЕ СТРОЕНИЕ  РАСХОДОВ БЮДЖЕТА   Преградненского сельского поселения урупского района карачаево-черкесской Республики на 2021 год, плановый период 2022 и 2023 гг.</vt:lpstr>
      <vt:lpstr>  ФУНКЦИОНАЛЬНОЕ СТРОЕНИЕ  РАСХОДОВ БЮДЖЕТА   Преградненского сельского поселения урупского района карачаево-черкесской Республики на 2021 год, плановый период 2022 и 2023 гг.</vt:lpstr>
      <vt:lpstr>СПАСИБО ЗА ВНИМАНИЕ!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User Windows</cp:lastModifiedBy>
  <cp:revision>193</cp:revision>
  <dcterms:created xsi:type="dcterms:W3CDTF">2018-07-26T06:15:35Z</dcterms:created>
  <dcterms:modified xsi:type="dcterms:W3CDTF">2020-11-19T09:37:39Z</dcterms:modified>
</cp:coreProperties>
</file>