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F5A9B30-F518-4363-AD57-99660C7D80F1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2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E1A8F7F-007B-43A4-9E27-AA999A55838F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E8C848A7-434A-4DAF-A9DF-141B288F96E2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12.03.2021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57DD372-C61C-490B-94BD-0D9F6BBAD68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0AA4F97D-C148-43C2-81D2-C97F240DF886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12.03.2021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3A37F97-6B6F-4C36-AC80-C692594CF32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4"/>
          <p:cNvPicPr/>
          <p:nvPr/>
        </p:nvPicPr>
        <p:blipFill>
          <a:blip r:embed="rId2"/>
          <a:srcRect r="17097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714240" y="1571760"/>
            <a:ext cx="7786440" cy="371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2060"/>
                </a:solidFill>
                <a:latin typeface="Arial Black"/>
              </a:rPr>
              <a:t>Семинар-совещание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2060"/>
                </a:solidFill>
                <a:latin typeface="Arial Black"/>
              </a:rPr>
              <a:t>«Внедрение предоставления  государственной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2060"/>
                </a:solidFill>
                <a:latin typeface="Arial Black"/>
              </a:rPr>
              <a:t>социальной помощи на основании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2060"/>
                </a:solidFill>
                <a:latin typeface="Arial Black"/>
              </a:rPr>
              <a:t>социального контракта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2060"/>
                </a:solidFill>
                <a:latin typeface="Arial Black"/>
              </a:rPr>
              <a:t>в Карачаево-Черкесской Республике»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2991960" y="5786280"/>
            <a:ext cx="61185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800" b="0" strike="noStrike" spc="-1">
                <a:solidFill>
                  <a:srgbClr val="376092"/>
                </a:solidFill>
                <a:latin typeface="Arial Black"/>
              </a:rPr>
              <a:t>Министерство труда и социального развития </a:t>
            </a:r>
            <a:endParaRPr lang="ru-RU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800" b="0" strike="noStrike" spc="-1">
                <a:solidFill>
                  <a:srgbClr val="376092"/>
                </a:solidFill>
                <a:latin typeface="Arial Black"/>
              </a:rPr>
              <a:t>Карачаево-Черкесской Республики</a:t>
            </a:r>
            <a:endParaRPr lang="ru-RU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800" b="0" strike="noStrike" spc="-1">
                <a:solidFill>
                  <a:srgbClr val="376092"/>
                </a:solidFill>
                <a:latin typeface="Arial Black"/>
              </a:rPr>
              <a:t>2021 год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91" name="Picture 2"/>
          <p:cNvPicPr/>
          <p:nvPr/>
        </p:nvPicPr>
        <p:blipFill>
          <a:blip r:embed="rId3"/>
          <a:stretch/>
        </p:blipFill>
        <p:spPr>
          <a:xfrm>
            <a:off x="0" y="0"/>
            <a:ext cx="2071440" cy="156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0" y="642960"/>
            <a:ext cx="9143640" cy="2138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72" name="Picture 2"/>
          <p:cNvPicPr/>
          <p:nvPr/>
        </p:nvPicPr>
        <p:blipFill>
          <a:blip r:embed="rId2"/>
          <a:srcRect l="19995" t="13229" r="9997"/>
          <a:stretch/>
        </p:blipFill>
        <p:spPr>
          <a:xfrm>
            <a:off x="285840" y="0"/>
            <a:ext cx="999720" cy="936360"/>
          </a:xfrm>
          <a:prstGeom prst="rect">
            <a:avLst/>
          </a:prstGeom>
          <a:ln>
            <a:noFill/>
          </a:ln>
        </p:spPr>
      </p:pic>
      <p:sp>
        <p:nvSpPr>
          <p:cNvPr id="173" name="CustomShape 2"/>
          <p:cNvSpPr/>
          <p:nvPr/>
        </p:nvSpPr>
        <p:spPr>
          <a:xfrm>
            <a:off x="2762640" y="142920"/>
            <a:ext cx="3366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Социальный контракт</a:t>
            </a:r>
            <a:endParaRPr lang="ru-RU" sz="2000" b="0" strike="noStrike" spc="-1">
              <a:latin typeface="Arial"/>
            </a:endParaRPr>
          </a:p>
        </p:txBody>
      </p:sp>
      <p:grpSp>
        <p:nvGrpSpPr>
          <p:cNvPr id="174" name="Group 3"/>
          <p:cNvGrpSpPr/>
          <p:nvPr/>
        </p:nvGrpSpPr>
        <p:grpSpPr>
          <a:xfrm>
            <a:off x="788760" y="3074760"/>
            <a:ext cx="4140000" cy="3060000"/>
            <a:chOff x="788760" y="3074760"/>
            <a:chExt cx="4140000" cy="3060000"/>
          </a:xfrm>
        </p:grpSpPr>
        <p:sp>
          <p:nvSpPr>
            <p:cNvPr id="175" name="CustomShape 4"/>
            <p:cNvSpPr/>
            <p:nvPr/>
          </p:nvSpPr>
          <p:spPr>
            <a:xfrm>
              <a:off x="788760" y="3074760"/>
              <a:ext cx="3780000" cy="3060000"/>
            </a:xfrm>
            <a:prstGeom prst="pie">
              <a:avLst>
                <a:gd name="adj1" fmla="val 0"/>
                <a:gd name="adj2" fmla="val 16200000"/>
              </a:avLst>
            </a:prstGeom>
            <a:ln>
              <a:round/>
            </a:ln>
          </p:spPr>
          <p:style>
            <a:lnRef idx="2">
              <a:schemeClr val="lt1"/>
            </a:lnRef>
            <a:fillRef idx="1">
              <a:schemeClr val="accent1"/>
            </a:fillRef>
            <a:effectRef idx="0">
              <a:scrgbClr r="0" g="0" b="0"/>
            </a:effectRef>
            <a:fontRef idx="minor"/>
          </p:style>
        </p:sp>
        <p:sp>
          <p:nvSpPr>
            <p:cNvPr id="176" name="CustomShape 5"/>
            <p:cNvSpPr/>
            <p:nvPr/>
          </p:nvSpPr>
          <p:spPr>
            <a:xfrm>
              <a:off x="1418760" y="3516120"/>
              <a:ext cx="2520000" cy="2039760"/>
            </a:xfrm>
            <a:prstGeom prst="rect">
              <a:avLst/>
            </a:prstGeom>
            <a:ln>
              <a:round/>
            </a:ln>
          </p:spPr>
          <p:style>
            <a:lnRef idx="2">
              <a:schemeClr val="lt1"/>
            </a:lnRef>
            <a:fillRef idx="1">
              <a:schemeClr val="accent1"/>
            </a:fillRef>
            <a:effectRef idx="0">
              <a:scrgbClr r="0" g="0" b="0"/>
            </a:effectRef>
            <a:fontRef idx="minor"/>
          </p:style>
          <p:txBody>
            <a:bodyPr lIns="102600" tIns="57600" rIns="102600" bIns="57600" anchor="ctr"/>
            <a:lstStyle/>
            <a:p>
              <a:pPr algn="ctr">
                <a:lnSpc>
                  <a:spcPct val="100000"/>
                </a:lnSpc>
              </a:pPr>
              <a:r>
                <a:rPr lang="ru-RU" sz="6000" b="0" strike="noStrike" spc="-1">
                  <a:solidFill>
                    <a:srgbClr val="000000"/>
                  </a:solidFill>
                  <a:latin typeface="Calibri"/>
                </a:rPr>
                <a:t>1840 </a:t>
              </a:r>
              <a:endParaRPr lang="ru-RU" sz="6000" b="0" strike="noStrike" spc="-1">
                <a:latin typeface="Arial"/>
              </a:endParaRPr>
            </a:p>
          </p:txBody>
        </p:sp>
        <p:sp>
          <p:nvSpPr>
            <p:cNvPr id="177" name="CustomShape 6"/>
            <p:cNvSpPr/>
            <p:nvPr/>
          </p:nvSpPr>
          <p:spPr>
            <a:xfrm>
              <a:off x="2678760" y="4964760"/>
              <a:ext cx="2250000" cy="359640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1">
                <a:tint val="60000"/>
              </a:schemeClr>
            </a:lnRef>
            <a:fillRef idx="1">
              <a:schemeClr val="accent1">
                <a:tint val="60000"/>
              </a:schemeClr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8" name="CustomShape 7"/>
          <p:cNvSpPr/>
          <p:nvPr/>
        </p:nvSpPr>
        <p:spPr>
          <a:xfrm>
            <a:off x="4357800" y="2428920"/>
            <a:ext cx="335736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1F497D"/>
                </a:solidFill>
                <a:latin typeface="Arial Black"/>
              </a:rPr>
              <a:t>Должны преодолеть трудную жизненную ситуацию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79" name="CustomShape 8"/>
          <p:cNvSpPr/>
          <p:nvPr/>
        </p:nvSpPr>
        <p:spPr>
          <a:xfrm rot="10800000">
            <a:off x="6215040" y="4857840"/>
            <a:ext cx="1642680" cy="1071360"/>
          </a:xfrm>
          <a:prstGeom prst="bentArrow">
            <a:avLst>
              <a:gd name="adj1" fmla="val 25000"/>
              <a:gd name="adj2" fmla="val 19700"/>
              <a:gd name="adj3" fmla="val 25000"/>
              <a:gd name="adj4" fmla="val 34916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9"/>
          <p:cNvSpPr/>
          <p:nvPr/>
        </p:nvSpPr>
        <p:spPr>
          <a:xfrm>
            <a:off x="1089000" y="1285920"/>
            <a:ext cx="32122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1F497D"/>
                </a:solidFill>
                <a:latin typeface="Arial Black"/>
              </a:rPr>
              <a:t>В 2021 году заключат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1F497D"/>
                </a:solidFill>
                <a:latin typeface="Arial Black"/>
              </a:rPr>
              <a:t>социальные контракты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81" name="CustomShape 10"/>
          <p:cNvSpPr/>
          <p:nvPr/>
        </p:nvSpPr>
        <p:spPr>
          <a:xfrm>
            <a:off x="2500200" y="1928880"/>
            <a:ext cx="428400" cy="71388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0" y="642960"/>
            <a:ext cx="9143640" cy="2138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83" name="Picture 2"/>
          <p:cNvPicPr/>
          <p:nvPr/>
        </p:nvPicPr>
        <p:blipFill>
          <a:blip r:embed="rId3"/>
          <a:srcRect l="19995" t="13229" r="9997"/>
          <a:stretch/>
        </p:blipFill>
        <p:spPr>
          <a:xfrm>
            <a:off x="285840" y="0"/>
            <a:ext cx="999720" cy="936360"/>
          </a:xfrm>
          <a:prstGeom prst="rect">
            <a:avLst/>
          </a:prstGeom>
          <a:ln>
            <a:noFill/>
          </a:ln>
        </p:spPr>
      </p:pic>
      <p:sp>
        <p:nvSpPr>
          <p:cNvPr id="184" name="CustomShape 2"/>
          <p:cNvSpPr/>
          <p:nvPr/>
        </p:nvSpPr>
        <p:spPr>
          <a:xfrm>
            <a:off x="2252520" y="142920"/>
            <a:ext cx="46447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Финансирование мероприятий</a:t>
            </a:r>
            <a:endParaRPr lang="ru-RU" sz="2000" b="0" strike="noStrike" spc="-1">
              <a:latin typeface="Arial"/>
            </a:endParaRPr>
          </a:p>
        </p:txBody>
      </p:sp>
      <p:grpSp>
        <p:nvGrpSpPr>
          <p:cNvPr id="185" name="Group 3"/>
          <p:cNvGrpSpPr/>
          <p:nvPr/>
        </p:nvGrpSpPr>
        <p:grpSpPr>
          <a:xfrm>
            <a:off x="71280" y="1714320"/>
            <a:ext cx="360" cy="360"/>
            <a:chOff x="71280" y="1714320"/>
            <a:chExt cx="360" cy="360"/>
          </a:xfrm>
        </p:grpSpPr>
        <p:grpSp>
          <p:nvGrpSpPr>
            <p:cNvPr id="186" name="Group 4"/>
            <p:cNvGrpSpPr/>
            <p:nvPr/>
          </p:nvGrpSpPr>
          <p:grpSpPr>
            <a:xfrm>
              <a:off x="71280" y="1714320"/>
              <a:ext cx="360" cy="360"/>
              <a:chOff x="71280" y="1714320"/>
              <a:chExt cx="360" cy="360"/>
            </a:xfrm>
          </p:grpSpPr>
          <p:grpSp>
            <p:nvGrpSpPr>
              <p:cNvPr id="187" name="Group 5"/>
              <p:cNvGrpSpPr/>
              <p:nvPr/>
            </p:nvGrpSpPr>
            <p:grpSpPr>
              <a:xfrm>
                <a:off x="71280" y="1714320"/>
                <a:ext cx="360" cy="360"/>
                <a:chOff x="71280" y="1714320"/>
                <a:chExt cx="360" cy="360"/>
              </a:xfrm>
            </p:grpSpPr>
            <p:sp>
              <p:nvSpPr>
                <p:cNvPr id="188" name="CustomShape 6"/>
                <p:cNvSpPr/>
                <p:nvPr/>
              </p:nvSpPr>
              <p:spPr>
                <a:xfrm>
                  <a:off x="71280" y="1714320"/>
                  <a:ext cx="360" cy="360"/>
                </a:xfrm>
                <a:prstGeom prst="roundRect">
                  <a:avLst>
                    <a:gd name="adj" fmla="val 16667"/>
                  </a:avLst>
                </a:prstGeom>
                <a:ln>
                  <a:round/>
                </a:ln>
              </p:spPr>
              <p:style>
                <a:lnRef idx="2">
                  <a:schemeClr val="lt1"/>
                </a:lnRef>
                <a:fillRef idx="1">
                  <a:schemeClr val="accent1"/>
                </a:fillRef>
                <a:effectRef idx="0">
                  <a:scrgbClr r="0" g="0" b="0"/>
                </a:effectRef>
                <a:fontRef idx="minor"/>
              </p:style>
              <p:txBody>
                <a:bodyPr lIns="102600" tIns="57600" rIns="102600" bIns="5760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1400" b="0" strike="noStrike" spc="-1">
                      <a:solidFill>
                        <a:srgbClr val="000000"/>
                      </a:solidFill>
                      <a:latin typeface="Arial"/>
                    </a:rPr>
                    <a:t>Поиск работы</a:t>
                  </a:r>
                  <a:endParaRPr lang="ru-RU" sz="1400" b="0" strike="noStrike" spc="-1">
                    <a:latin typeface="Arial"/>
                  </a:endParaRPr>
                </a:p>
              </p:txBody>
            </p:sp>
            <p:sp>
              <p:nvSpPr>
                <p:cNvPr id="189" name="CustomShape 7"/>
                <p:cNvSpPr/>
                <p:nvPr/>
              </p:nvSpPr>
              <p:spPr>
                <a:xfrm>
                  <a:off x="71280" y="1714320"/>
                  <a:ext cx="360" cy="360"/>
                </a:xfrm>
                <a:prstGeom prst="rect">
                  <a:avLst/>
                </a:prstGeom>
                <a:ln>
                  <a:round/>
                </a:ln>
              </p:spPr>
              <p:style>
                <a:lnRef idx="2">
                  <a:schemeClr val="lt1"/>
                </a:lnRef>
                <a:fillRef idx="1">
                  <a:schemeClr val="accent1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90" name="Group 8"/>
              <p:cNvGrpSpPr/>
              <p:nvPr/>
            </p:nvGrpSpPr>
            <p:grpSpPr>
              <a:xfrm>
                <a:off x="71280" y="1714320"/>
                <a:ext cx="360" cy="360"/>
                <a:chOff x="71280" y="1714320"/>
                <a:chExt cx="360" cy="360"/>
              </a:xfrm>
            </p:grpSpPr>
            <p:sp>
              <p:nvSpPr>
                <p:cNvPr id="191" name="CustomShape 9"/>
                <p:cNvSpPr/>
                <p:nvPr/>
              </p:nvSpPr>
              <p:spPr>
                <a:xfrm>
                  <a:off x="71280" y="1714320"/>
                  <a:ext cx="360" cy="360"/>
                </a:xfrm>
                <a:prstGeom prst="rect">
                  <a:avLst/>
                </a:prstGeom>
                <a:noFill/>
                <a:ln>
                  <a:round/>
                </a:ln>
              </p:spPr>
              <p:style>
                <a:lnRef idx="2">
                  <a:schemeClr val="accent1">
                    <a:shade val="60000"/>
                  </a:schemeClr>
                </a:lnRef>
                <a:fillRef idx="0">
                  <a:schemeClr val="accent1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2" name="CustomShape 10"/>
                <p:cNvSpPr/>
                <p:nvPr/>
              </p:nvSpPr>
              <p:spPr>
                <a:xfrm>
                  <a:off x="71280" y="1714320"/>
                  <a:ext cx="360" cy="360"/>
                </a:xfrm>
                <a:prstGeom prst="roundRect">
                  <a:avLst>
                    <a:gd name="adj" fmla="val 16667"/>
                  </a:avLst>
                </a:prstGeom>
                <a:ln>
                  <a:round/>
                </a:ln>
              </p:spPr>
              <p:style>
                <a:lnRef idx="2">
                  <a:schemeClr val="accent1"/>
                </a:lnRef>
                <a:fillRef idx="1">
                  <a:schemeClr val="lt1">
                    <a:alpha val="90000"/>
                  </a:schemeClr>
                </a:fillRef>
                <a:effectRef idx="0">
                  <a:scrgbClr r="0" g="0" b="0"/>
                </a:effectRef>
                <a:fontRef idx="minor"/>
              </p:style>
              <p:txBody>
                <a:bodyPr lIns="102600" tIns="57600" rIns="102600" bIns="5760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1600" b="1" strike="noStrike" spc="-1">
                      <a:solidFill>
                        <a:srgbClr val="000000"/>
                      </a:solidFill>
                      <a:latin typeface="Calibri"/>
                    </a:rPr>
                    <a:t>19 998,1 тыс. руб.</a:t>
                  </a:r>
                  <a:endParaRPr lang="ru-RU" sz="1600" b="0" strike="noStrike" spc="-1">
                    <a:latin typeface="Arial"/>
                  </a:endParaRPr>
                </a:p>
              </p:txBody>
            </p:sp>
            <p:sp>
              <p:nvSpPr>
                <p:cNvPr id="193" name="CustomShape 11"/>
                <p:cNvSpPr/>
                <p:nvPr/>
              </p:nvSpPr>
              <p:spPr>
                <a:xfrm>
                  <a:off x="71280" y="1714320"/>
                  <a:ext cx="360" cy="360"/>
                </a:xfrm>
                <a:prstGeom prst="roundRect">
                  <a:avLst>
                    <a:gd name="adj" fmla="val 16667"/>
                  </a:avLst>
                </a:prstGeom>
                <a:ln>
                  <a:round/>
                </a:ln>
              </p:spPr>
              <p:style>
                <a:lnRef idx="2">
                  <a:schemeClr val="accent1"/>
                </a:lnRef>
                <a:fillRef idx="1">
                  <a:schemeClr val="lt1">
                    <a:alpha val="90000"/>
                  </a:schemeClr>
                </a:fillRef>
                <a:effectRef idx="0">
                  <a:scrgbClr r="0" g="0" b="0"/>
                </a:effectRef>
                <a:fontRef idx="minor"/>
              </p:style>
              <p:txBody>
                <a:bodyPr lIns="102600" tIns="57600" rIns="102600" bIns="5760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1600" b="1" strike="noStrike" spc="-1">
                      <a:solidFill>
                        <a:srgbClr val="000000"/>
                      </a:solidFill>
                      <a:latin typeface="Calibri"/>
                    </a:rPr>
                    <a:t>368 чел.</a:t>
                  </a:r>
                  <a:endParaRPr lang="ru-RU" sz="1600" b="0" strike="noStrike" spc="-1">
                    <a:latin typeface="Arial"/>
                  </a:endParaRPr>
                </a:p>
              </p:txBody>
            </p:sp>
          </p:grpSp>
        </p:grpSp>
      </p:grpSp>
      <p:sp>
        <p:nvSpPr>
          <p:cNvPr id="194" name="CustomShape 12"/>
          <p:cNvSpPr/>
          <p:nvPr/>
        </p:nvSpPr>
        <p:spPr>
          <a:xfrm>
            <a:off x="0" y="1353960"/>
            <a:ext cx="91436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C00000"/>
                </a:solidFill>
                <a:latin typeface="Arial Black"/>
              </a:rPr>
              <a:t>Всего – 160 830,1 тыс. рублей,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C00000"/>
                </a:solidFill>
                <a:latin typeface="Arial Black"/>
              </a:rPr>
              <a:t>в т.ч. средства республиканского бюджета – 8 041,5 тыс. рублей</a:t>
            </a:r>
            <a:endParaRPr lang="ru-RU" sz="1800" b="0" strike="noStrike" spc="-1">
              <a:latin typeface="Arial"/>
            </a:endParaRPr>
          </a:p>
        </p:txBody>
      </p:sp>
      <p:grpSp>
        <p:nvGrpSpPr>
          <p:cNvPr id="195" name="Group 13"/>
          <p:cNvGrpSpPr/>
          <p:nvPr/>
        </p:nvGrpSpPr>
        <p:grpSpPr>
          <a:xfrm>
            <a:off x="2357280" y="1714320"/>
            <a:ext cx="360" cy="360"/>
            <a:chOff x="2357280" y="1714320"/>
            <a:chExt cx="360" cy="360"/>
          </a:xfrm>
        </p:grpSpPr>
        <p:grpSp>
          <p:nvGrpSpPr>
            <p:cNvPr id="196" name="Group 14"/>
            <p:cNvGrpSpPr/>
            <p:nvPr/>
          </p:nvGrpSpPr>
          <p:grpSpPr>
            <a:xfrm>
              <a:off x="2357280" y="1714320"/>
              <a:ext cx="360" cy="360"/>
              <a:chOff x="2357280" y="1714320"/>
              <a:chExt cx="360" cy="360"/>
            </a:xfrm>
          </p:grpSpPr>
          <p:grpSp>
            <p:nvGrpSpPr>
              <p:cNvPr id="197" name="Group 15"/>
              <p:cNvGrpSpPr/>
              <p:nvPr/>
            </p:nvGrpSpPr>
            <p:grpSpPr>
              <a:xfrm>
                <a:off x="2357280" y="1714320"/>
                <a:ext cx="360" cy="360"/>
                <a:chOff x="2357280" y="1714320"/>
                <a:chExt cx="360" cy="360"/>
              </a:xfrm>
            </p:grpSpPr>
            <p:sp>
              <p:nvSpPr>
                <p:cNvPr id="198" name="CustomShape 16"/>
                <p:cNvSpPr/>
                <p:nvPr/>
              </p:nvSpPr>
              <p:spPr>
                <a:xfrm>
                  <a:off x="2357280" y="1714320"/>
                  <a:ext cx="360" cy="360"/>
                </a:xfrm>
                <a:prstGeom prst="roundRect">
                  <a:avLst>
                    <a:gd name="adj" fmla="val 16667"/>
                  </a:avLst>
                </a:prstGeom>
                <a:ln>
                  <a:round/>
                </a:ln>
              </p:spPr>
              <p:style>
                <a:lnRef idx="2">
                  <a:schemeClr val="lt1"/>
                </a:lnRef>
                <a:fillRef idx="1">
                  <a:schemeClr val="accent1"/>
                </a:fillRef>
                <a:effectRef idx="0">
                  <a:scrgbClr r="0" g="0" b="0"/>
                </a:effectRef>
                <a:fontRef idx="minor"/>
              </p:style>
              <p:txBody>
                <a:bodyPr lIns="102600" tIns="57600" rIns="102600" bIns="5760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1400" b="0" strike="noStrike" spc="-1">
                      <a:solidFill>
                        <a:srgbClr val="000000"/>
                      </a:solidFill>
                      <a:latin typeface="Arial"/>
                    </a:rPr>
                    <a:t>Осуществление индивидуальной предпринимательской деятельности</a:t>
                  </a:r>
                  <a:endParaRPr lang="ru-RU" sz="1400" b="0" strike="noStrike" spc="-1">
                    <a:latin typeface="Arial"/>
                  </a:endParaRPr>
                </a:p>
              </p:txBody>
            </p:sp>
            <p:sp>
              <p:nvSpPr>
                <p:cNvPr id="199" name="CustomShape 17"/>
                <p:cNvSpPr/>
                <p:nvPr/>
              </p:nvSpPr>
              <p:spPr>
                <a:xfrm>
                  <a:off x="2357280" y="1714320"/>
                  <a:ext cx="360" cy="360"/>
                </a:xfrm>
                <a:prstGeom prst="rect">
                  <a:avLst/>
                </a:prstGeom>
                <a:ln>
                  <a:round/>
                </a:ln>
              </p:spPr>
              <p:style>
                <a:lnRef idx="2">
                  <a:schemeClr val="lt1"/>
                </a:lnRef>
                <a:fillRef idx="1">
                  <a:schemeClr val="accent1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200" name="Group 18"/>
              <p:cNvGrpSpPr/>
              <p:nvPr/>
            </p:nvGrpSpPr>
            <p:grpSpPr>
              <a:xfrm>
                <a:off x="2357280" y="1714320"/>
                <a:ext cx="360" cy="360"/>
                <a:chOff x="2357280" y="1714320"/>
                <a:chExt cx="360" cy="360"/>
              </a:xfrm>
            </p:grpSpPr>
            <p:sp>
              <p:nvSpPr>
                <p:cNvPr id="201" name="CustomShape 19"/>
                <p:cNvSpPr/>
                <p:nvPr/>
              </p:nvSpPr>
              <p:spPr>
                <a:xfrm>
                  <a:off x="2357280" y="1714320"/>
                  <a:ext cx="360" cy="360"/>
                </a:xfrm>
                <a:prstGeom prst="rect">
                  <a:avLst/>
                </a:prstGeom>
                <a:noFill/>
                <a:ln>
                  <a:round/>
                </a:ln>
              </p:spPr>
              <p:style>
                <a:lnRef idx="2">
                  <a:schemeClr val="accent1">
                    <a:shade val="60000"/>
                  </a:schemeClr>
                </a:lnRef>
                <a:fillRef idx="0">
                  <a:schemeClr val="accent1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2" name="CustomShape 20"/>
                <p:cNvSpPr/>
                <p:nvPr/>
              </p:nvSpPr>
              <p:spPr>
                <a:xfrm>
                  <a:off x="2357280" y="1714320"/>
                  <a:ext cx="360" cy="360"/>
                </a:xfrm>
                <a:prstGeom prst="roundRect">
                  <a:avLst>
                    <a:gd name="adj" fmla="val 16667"/>
                  </a:avLst>
                </a:prstGeom>
                <a:ln>
                  <a:round/>
                </a:ln>
              </p:spPr>
              <p:style>
                <a:lnRef idx="2">
                  <a:schemeClr val="accent1"/>
                </a:lnRef>
                <a:fillRef idx="1">
                  <a:schemeClr val="lt1">
                    <a:alpha val="90000"/>
                  </a:schemeClr>
                </a:fillRef>
                <a:effectRef idx="0">
                  <a:scrgbClr r="0" g="0" b="0"/>
                </a:effectRef>
                <a:fontRef idx="minor"/>
              </p:style>
              <p:txBody>
                <a:bodyPr lIns="102600" tIns="57600" rIns="102600" bIns="5760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1600" b="1" strike="noStrike" spc="-1">
                      <a:solidFill>
                        <a:srgbClr val="000000"/>
                      </a:solidFill>
                      <a:latin typeface="Calibri"/>
                    </a:rPr>
                    <a:t>90 056,6 тыс. руб.</a:t>
                  </a:r>
                  <a:endParaRPr lang="ru-RU" sz="1600" b="0" strike="noStrike" spc="-1">
                    <a:latin typeface="Arial"/>
                  </a:endParaRPr>
                </a:p>
              </p:txBody>
            </p:sp>
            <p:sp>
              <p:nvSpPr>
                <p:cNvPr id="203" name="CustomShape 21"/>
                <p:cNvSpPr/>
                <p:nvPr/>
              </p:nvSpPr>
              <p:spPr>
                <a:xfrm>
                  <a:off x="2357280" y="1714320"/>
                  <a:ext cx="360" cy="360"/>
                </a:xfrm>
                <a:prstGeom prst="roundRect">
                  <a:avLst>
                    <a:gd name="adj" fmla="val 16667"/>
                  </a:avLst>
                </a:prstGeom>
                <a:ln>
                  <a:round/>
                </a:ln>
              </p:spPr>
              <p:style>
                <a:lnRef idx="2">
                  <a:schemeClr val="accent1"/>
                </a:lnRef>
                <a:fillRef idx="1">
                  <a:schemeClr val="lt1">
                    <a:alpha val="90000"/>
                  </a:schemeClr>
                </a:fillRef>
                <a:effectRef idx="0">
                  <a:scrgbClr r="0" g="0" b="0"/>
                </a:effectRef>
                <a:fontRef idx="minor"/>
              </p:style>
              <p:txBody>
                <a:bodyPr lIns="102600" tIns="57600" rIns="102600" bIns="5760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1600" b="1" strike="noStrike" spc="-1">
                      <a:solidFill>
                        <a:srgbClr val="000000"/>
                      </a:solidFill>
                      <a:latin typeface="Calibri"/>
                    </a:rPr>
                    <a:t>736 чел.</a:t>
                  </a:r>
                  <a:endParaRPr lang="ru-RU" sz="1600" b="0" strike="noStrike" spc="-1">
                    <a:latin typeface="Arial"/>
                  </a:endParaRPr>
                </a:p>
              </p:txBody>
            </p:sp>
          </p:grpSp>
        </p:grpSp>
      </p:grpSp>
      <p:grpSp>
        <p:nvGrpSpPr>
          <p:cNvPr id="204" name="Group 22"/>
          <p:cNvGrpSpPr/>
          <p:nvPr/>
        </p:nvGrpSpPr>
        <p:grpSpPr>
          <a:xfrm>
            <a:off x="4643280" y="1785960"/>
            <a:ext cx="360" cy="360"/>
            <a:chOff x="4643280" y="1785960"/>
            <a:chExt cx="360" cy="360"/>
          </a:xfrm>
        </p:grpSpPr>
        <p:grpSp>
          <p:nvGrpSpPr>
            <p:cNvPr id="205" name="Group 23"/>
            <p:cNvGrpSpPr/>
            <p:nvPr/>
          </p:nvGrpSpPr>
          <p:grpSpPr>
            <a:xfrm>
              <a:off x="4643280" y="1785960"/>
              <a:ext cx="360" cy="360"/>
              <a:chOff x="4643280" y="1785960"/>
              <a:chExt cx="360" cy="360"/>
            </a:xfrm>
          </p:grpSpPr>
          <p:grpSp>
            <p:nvGrpSpPr>
              <p:cNvPr id="206" name="Group 24"/>
              <p:cNvGrpSpPr/>
              <p:nvPr/>
            </p:nvGrpSpPr>
            <p:grpSpPr>
              <a:xfrm>
                <a:off x="4643280" y="1785960"/>
                <a:ext cx="360" cy="360"/>
                <a:chOff x="4643280" y="1785960"/>
                <a:chExt cx="360" cy="360"/>
              </a:xfrm>
            </p:grpSpPr>
            <p:sp>
              <p:nvSpPr>
                <p:cNvPr id="207" name="CustomShape 25"/>
                <p:cNvSpPr/>
                <p:nvPr/>
              </p:nvSpPr>
              <p:spPr>
                <a:xfrm>
                  <a:off x="4643280" y="1785960"/>
                  <a:ext cx="360" cy="360"/>
                </a:xfrm>
                <a:prstGeom prst="roundRect">
                  <a:avLst>
                    <a:gd name="adj" fmla="val 16667"/>
                  </a:avLst>
                </a:prstGeom>
                <a:ln>
                  <a:round/>
                </a:ln>
              </p:spPr>
              <p:style>
                <a:lnRef idx="2">
                  <a:schemeClr val="lt1"/>
                </a:lnRef>
                <a:fillRef idx="1">
                  <a:schemeClr val="accent1"/>
                </a:fillRef>
                <a:effectRef idx="0">
                  <a:scrgbClr r="0" g="0" b="0"/>
                </a:effectRef>
                <a:fontRef idx="minor"/>
              </p:style>
              <p:txBody>
                <a:bodyPr lIns="102600" tIns="57600" rIns="102600" bIns="5760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1400" b="0" strike="noStrike" spc="-1">
                      <a:solidFill>
                        <a:srgbClr val="000000"/>
                      </a:solidFill>
                      <a:latin typeface="Arial"/>
                    </a:rPr>
                    <a:t>Ведение личного подсобного хозяйства</a:t>
                  </a:r>
                  <a:endParaRPr lang="ru-RU" sz="1400" b="0" strike="noStrike" spc="-1">
                    <a:latin typeface="Arial"/>
                  </a:endParaRPr>
                </a:p>
              </p:txBody>
            </p:sp>
            <p:sp>
              <p:nvSpPr>
                <p:cNvPr id="208" name="CustomShape 26"/>
                <p:cNvSpPr/>
                <p:nvPr/>
              </p:nvSpPr>
              <p:spPr>
                <a:xfrm>
                  <a:off x="4643280" y="1785960"/>
                  <a:ext cx="360" cy="360"/>
                </a:xfrm>
                <a:prstGeom prst="rect">
                  <a:avLst/>
                </a:prstGeom>
                <a:ln>
                  <a:round/>
                </a:ln>
              </p:spPr>
              <p:style>
                <a:lnRef idx="2">
                  <a:schemeClr val="lt1"/>
                </a:lnRef>
                <a:fillRef idx="1">
                  <a:schemeClr val="accent1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209" name="Group 27"/>
              <p:cNvGrpSpPr/>
              <p:nvPr/>
            </p:nvGrpSpPr>
            <p:grpSpPr>
              <a:xfrm>
                <a:off x="4643280" y="1785960"/>
                <a:ext cx="360" cy="360"/>
                <a:chOff x="4643280" y="1785960"/>
                <a:chExt cx="360" cy="360"/>
              </a:xfrm>
            </p:grpSpPr>
            <p:sp>
              <p:nvSpPr>
                <p:cNvPr id="210" name="CustomShape 28"/>
                <p:cNvSpPr/>
                <p:nvPr/>
              </p:nvSpPr>
              <p:spPr>
                <a:xfrm>
                  <a:off x="4643280" y="1785960"/>
                  <a:ext cx="360" cy="360"/>
                </a:xfrm>
                <a:prstGeom prst="rect">
                  <a:avLst/>
                </a:prstGeom>
                <a:noFill/>
                <a:ln>
                  <a:round/>
                </a:ln>
              </p:spPr>
              <p:style>
                <a:lnRef idx="2">
                  <a:schemeClr val="accent1">
                    <a:shade val="60000"/>
                  </a:schemeClr>
                </a:lnRef>
                <a:fillRef idx="0">
                  <a:schemeClr val="accent1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1" name="CustomShape 29"/>
                <p:cNvSpPr/>
                <p:nvPr/>
              </p:nvSpPr>
              <p:spPr>
                <a:xfrm>
                  <a:off x="4643280" y="1785960"/>
                  <a:ext cx="360" cy="360"/>
                </a:xfrm>
                <a:prstGeom prst="roundRect">
                  <a:avLst>
                    <a:gd name="adj" fmla="val 16667"/>
                  </a:avLst>
                </a:prstGeom>
                <a:ln>
                  <a:round/>
                </a:ln>
              </p:spPr>
              <p:style>
                <a:lnRef idx="2">
                  <a:schemeClr val="accent1"/>
                </a:lnRef>
                <a:fillRef idx="1">
                  <a:schemeClr val="lt1">
                    <a:alpha val="90000"/>
                  </a:schemeClr>
                </a:fillRef>
                <a:effectRef idx="0">
                  <a:scrgbClr r="0" g="0" b="0"/>
                </a:effectRef>
                <a:fontRef idx="minor"/>
              </p:style>
              <p:txBody>
                <a:bodyPr lIns="102600" tIns="57600" rIns="102600" bIns="5760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1600" b="1" strike="noStrike" spc="-1">
                      <a:solidFill>
                        <a:srgbClr val="000000"/>
                      </a:solidFill>
                      <a:latin typeface="Calibri"/>
                    </a:rPr>
                    <a:t>24 990,0тыс. руб.</a:t>
                  </a:r>
                  <a:endParaRPr lang="ru-RU" sz="1600" b="0" strike="noStrike" spc="-1">
                    <a:latin typeface="Arial"/>
                  </a:endParaRPr>
                </a:p>
              </p:txBody>
            </p:sp>
            <p:sp>
              <p:nvSpPr>
                <p:cNvPr id="212" name="CustomShape 30"/>
                <p:cNvSpPr/>
                <p:nvPr/>
              </p:nvSpPr>
              <p:spPr>
                <a:xfrm>
                  <a:off x="4643280" y="1785960"/>
                  <a:ext cx="360" cy="360"/>
                </a:xfrm>
                <a:prstGeom prst="roundRect">
                  <a:avLst>
                    <a:gd name="adj" fmla="val 16667"/>
                  </a:avLst>
                </a:prstGeom>
                <a:ln>
                  <a:round/>
                </a:ln>
              </p:spPr>
              <p:style>
                <a:lnRef idx="2">
                  <a:schemeClr val="accent1"/>
                </a:lnRef>
                <a:fillRef idx="1">
                  <a:schemeClr val="lt1">
                    <a:alpha val="90000"/>
                  </a:schemeClr>
                </a:fillRef>
                <a:effectRef idx="0">
                  <a:scrgbClr r="0" g="0" b="0"/>
                </a:effectRef>
                <a:fontRef idx="minor"/>
              </p:style>
              <p:txBody>
                <a:bodyPr lIns="102600" tIns="57600" rIns="102600" bIns="5760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1600" b="1" strike="noStrike" spc="-1">
                      <a:solidFill>
                        <a:srgbClr val="000000"/>
                      </a:solidFill>
                      <a:latin typeface="Calibri"/>
                    </a:rPr>
                    <a:t>368 чел.</a:t>
                  </a:r>
                  <a:endParaRPr lang="ru-RU" sz="1600" b="0" strike="noStrike" spc="-1">
                    <a:latin typeface="Arial"/>
                  </a:endParaRPr>
                </a:p>
              </p:txBody>
            </p:sp>
          </p:grpSp>
        </p:grpSp>
      </p:grpSp>
      <p:grpSp>
        <p:nvGrpSpPr>
          <p:cNvPr id="213" name="Group 31"/>
          <p:cNvGrpSpPr/>
          <p:nvPr/>
        </p:nvGrpSpPr>
        <p:grpSpPr>
          <a:xfrm>
            <a:off x="6858000" y="1785960"/>
            <a:ext cx="360" cy="360"/>
            <a:chOff x="6858000" y="1785960"/>
            <a:chExt cx="360" cy="360"/>
          </a:xfrm>
        </p:grpSpPr>
        <p:grpSp>
          <p:nvGrpSpPr>
            <p:cNvPr id="214" name="Group 32"/>
            <p:cNvGrpSpPr/>
            <p:nvPr/>
          </p:nvGrpSpPr>
          <p:grpSpPr>
            <a:xfrm>
              <a:off x="6858000" y="1785960"/>
              <a:ext cx="360" cy="360"/>
              <a:chOff x="6858000" y="1785960"/>
              <a:chExt cx="360" cy="360"/>
            </a:xfrm>
          </p:grpSpPr>
          <p:grpSp>
            <p:nvGrpSpPr>
              <p:cNvPr id="215" name="Group 33"/>
              <p:cNvGrpSpPr/>
              <p:nvPr/>
            </p:nvGrpSpPr>
            <p:grpSpPr>
              <a:xfrm>
                <a:off x="6858000" y="1785960"/>
                <a:ext cx="360" cy="360"/>
                <a:chOff x="6858000" y="1785960"/>
                <a:chExt cx="360" cy="360"/>
              </a:xfrm>
            </p:grpSpPr>
            <p:sp>
              <p:nvSpPr>
                <p:cNvPr id="216" name="CustomShape 34"/>
                <p:cNvSpPr/>
                <p:nvPr/>
              </p:nvSpPr>
              <p:spPr>
                <a:xfrm>
                  <a:off x="6858000" y="1785960"/>
                  <a:ext cx="360" cy="360"/>
                </a:xfrm>
                <a:prstGeom prst="roundRect">
                  <a:avLst>
                    <a:gd name="adj" fmla="val 16667"/>
                  </a:avLst>
                </a:prstGeom>
                <a:ln>
                  <a:round/>
                </a:ln>
              </p:spPr>
              <p:style>
                <a:lnRef idx="2">
                  <a:schemeClr val="lt1"/>
                </a:lnRef>
                <a:fillRef idx="1">
                  <a:schemeClr val="accent1"/>
                </a:fillRef>
                <a:effectRef idx="0">
                  <a:scrgbClr r="0" g="0" b="0"/>
                </a:effectRef>
                <a:fontRef idx="minor"/>
              </p:style>
              <p:txBody>
                <a:bodyPr lIns="102600" tIns="57600" rIns="102600" bIns="5760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1400" b="0" strike="noStrike" spc="-1">
                      <a:solidFill>
                        <a:srgbClr val="000000"/>
                      </a:solidFill>
                      <a:latin typeface="Calibri"/>
                    </a:rPr>
                    <a:t>Иные мероприятия, направленные на преодоление гражданином трудной жизненной ситуации</a:t>
                  </a:r>
                  <a:endParaRPr lang="ru-RU" sz="1400" b="0" strike="noStrike" spc="-1">
                    <a:latin typeface="Arial"/>
                  </a:endParaRPr>
                </a:p>
              </p:txBody>
            </p:sp>
            <p:sp>
              <p:nvSpPr>
                <p:cNvPr id="217" name="CustomShape 35"/>
                <p:cNvSpPr/>
                <p:nvPr/>
              </p:nvSpPr>
              <p:spPr>
                <a:xfrm>
                  <a:off x="6858000" y="1785960"/>
                  <a:ext cx="360" cy="360"/>
                </a:xfrm>
                <a:prstGeom prst="rect">
                  <a:avLst/>
                </a:prstGeom>
                <a:ln>
                  <a:round/>
                </a:ln>
              </p:spPr>
              <p:style>
                <a:lnRef idx="2">
                  <a:schemeClr val="lt1"/>
                </a:lnRef>
                <a:fillRef idx="1">
                  <a:schemeClr val="accent1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218" name="Group 36"/>
              <p:cNvGrpSpPr/>
              <p:nvPr/>
            </p:nvGrpSpPr>
            <p:grpSpPr>
              <a:xfrm>
                <a:off x="6858000" y="1785960"/>
                <a:ext cx="360" cy="360"/>
                <a:chOff x="6858000" y="1785960"/>
                <a:chExt cx="360" cy="360"/>
              </a:xfrm>
            </p:grpSpPr>
            <p:sp>
              <p:nvSpPr>
                <p:cNvPr id="219" name="CustomShape 37"/>
                <p:cNvSpPr/>
                <p:nvPr/>
              </p:nvSpPr>
              <p:spPr>
                <a:xfrm>
                  <a:off x="6858000" y="1785960"/>
                  <a:ext cx="360" cy="360"/>
                </a:xfrm>
                <a:prstGeom prst="rect">
                  <a:avLst/>
                </a:prstGeom>
                <a:noFill/>
                <a:ln>
                  <a:round/>
                </a:ln>
              </p:spPr>
              <p:style>
                <a:lnRef idx="2">
                  <a:schemeClr val="accent1">
                    <a:shade val="60000"/>
                  </a:schemeClr>
                </a:lnRef>
                <a:fillRef idx="0">
                  <a:schemeClr val="accent1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20" name="CustomShape 38"/>
                <p:cNvSpPr/>
                <p:nvPr/>
              </p:nvSpPr>
              <p:spPr>
                <a:xfrm>
                  <a:off x="6858000" y="1785960"/>
                  <a:ext cx="360" cy="360"/>
                </a:xfrm>
                <a:prstGeom prst="roundRect">
                  <a:avLst>
                    <a:gd name="adj" fmla="val 16667"/>
                  </a:avLst>
                </a:prstGeom>
                <a:ln>
                  <a:round/>
                </a:ln>
              </p:spPr>
              <p:style>
                <a:lnRef idx="2">
                  <a:schemeClr val="accent1"/>
                </a:lnRef>
                <a:fillRef idx="1">
                  <a:schemeClr val="lt1">
                    <a:alpha val="90000"/>
                  </a:schemeClr>
                </a:fillRef>
                <a:effectRef idx="0">
                  <a:scrgbClr r="0" g="0" b="0"/>
                </a:effectRef>
                <a:fontRef idx="minor"/>
              </p:style>
              <p:txBody>
                <a:bodyPr lIns="102600" tIns="57600" rIns="102600" bIns="5760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1600" b="1" strike="noStrike" spc="-1">
                      <a:solidFill>
                        <a:srgbClr val="000000"/>
                      </a:solidFill>
                      <a:latin typeface="Calibri"/>
                    </a:rPr>
                    <a:t>25 785,9 тыс. руб.</a:t>
                  </a:r>
                  <a:endParaRPr lang="ru-RU" sz="1600" b="0" strike="noStrike" spc="-1">
                    <a:latin typeface="Arial"/>
                  </a:endParaRPr>
                </a:p>
              </p:txBody>
            </p:sp>
            <p:sp>
              <p:nvSpPr>
                <p:cNvPr id="221" name="CustomShape 39"/>
                <p:cNvSpPr/>
                <p:nvPr/>
              </p:nvSpPr>
              <p:spPr>
                <a:xfrm>
                  <a:off x="6858000" y="1785960"/>
                  <a:ext cx="360" cy="360"/>
                </a:xfrm>
                <a:prstGeom prst="roundRect">
                  <a:avLst>
                    <a:gd name="adj" fmla="val 16667"/>
                  </a:avLst>
                </a:prstGeom>
                <a:ln>
                  <a:round/>
                </a:ln>
              </p:spPr>
              <p:style>
                <a:lnRef idx="2">
                  <a:schemeClr val="accent1"/>
                </a:lnRef>
                <a:fillRef idx="1">
                  <a:schemeClr val="lt1">
                    <a:alpha val="90000"/>
                  </a:schemeClr>
                </a:fillRef>
                <a:effectRef idx="0">
                  <a:scrgbClr r="0" g="0" b="0"/>
                </a:effectRef>
                <a:fontRef idx="minor"/>
              </p:style>
              <p:txBody>
                <a:bodyPr lIns="102600" tIns="57600" rIns="102600" bIns="5760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1600" b="1" strike="noStrike" spc="-1">
                      <a:solidFill>
                        <a:srgbClr val="000000"/>
                      </a:solidFill>
                      <a:latin typeface="Calibri"/>
                    </a:rPr>
                    <a:t>368 чел.</a:t>
                  </a:r>
                  <a:endParaRPr lang="ru-RU" sz="1600" b="0" strike="noStrike" spc="-1">
                    <a:latin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0" y="642960"/>
            <a:ext cx="9143640" cy="2138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93" name="Picture 2"/>
          <p:cNvPicPr/>
          <p:nvPr/>
        </p:nvPicPr>
        <p:blipFill>
          <a:blip r:embed="rId2"/>
          <a:srcRect l="19995" t="13229" r="9997"/>
          <a:stretch/>
        </p:blipFill>
        <p:spPr>
          <a:xfrm>
            <a:off x="285840" y="0"/>
            <a:ext cx="999720" cy="936360"/>
          </a:xfrm>
          <a:prstGeom prst="rect">
            <a:avLst/>
          </a:prstGeom>
          <a:ln>
            <a:noFill/>
          </a:ln>
        </p:spPr>
      </p:pic>
      <p:sp>
        <p:nvSpPr>
          <p:cNvPr id="94" name="CustomShape 2"/>
          <p:cNvSpPr/>
          <p:nvPr/>
        </p:nvSpPr>
        <p:spPr>
          <a:xfrm>
            <a:off x="2762640" y="142920"/>
            <a:ext cx="3366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Социальный контракт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5"/>
          <p:cNvSpPr/>
          <p:nvPr/>
        </p:nvSpPr>
        <p:spPr>
          <a:xfrm>
            <a:off x="71280" y="5000760"/>
            <a:ext cx="8929440" cy="642600"/>
          </a:xfrm>
          <a:prstGeom prst="rect">
            <a:avLst/>
          </a:prstGeom>
          <a:ln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</a:rPr>
              <a:t>Постановление Правительства Российской Федерации от 31.12.2020 № 2394 "О внесении изменений в приложение № 8-6 к государственной программе Российской Федерации "Социальная поддержка граждан"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98" name="CustomShape 6"/>
          <p:cNvSpPr/>
          <p:nvPr/>
        </p:nvSpPr>
        <p:spPr>
          <a:xfrm>
            <a:off x="71280" y="5857920"/>
            <a:ext cx="8929440" cy="642600"/>
          </a:xfrm>
          <a:prstGeom prst="rect">
            <a:avLst/>
          </a:prstGeom>
          <a:ln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latin typeface="Arial"/>
                <a:ea typeface="Calibri"/>
              </a:rPr>
              <a:t>Постановление Правительства Карачаево-Черкесской Республики от 09.11.2020 № 251 «Об оказании государственной социальной помощи на основании социального контракта в Карачаево-Черкесской Республики»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99" name="CustomShape 7"/>
          <p:cNvSpPr/>
          <p:nvPr/>
        </p:nvSpPr>
        <p:spPr>
          <a:xfrm>
            <a:off x="5786280" y="2571840"/>
            <a:ext cx="3142800" cy="2071440"/>
          </a:xfrm>
          <a:prstGeom prst="roundRect">
            <a:avLst>
              <a:gd name="adj" fmla="val 16667"/>
            </a:avLst>
          </a:prstGeom>
          <a:ln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Период действия социального контракта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C00000"/>
                </a:solidFill>
                <a:latin typeface="Calibri"/>
              </a:rPr>
              <a:t>от 3 до 12 месяцев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00" name="Picture 2"/>
          <p:cNvPicPr/>
          <p:nvPr/>
        </p:nvPicPr>
        <p:blipFill>
          <a:blip r:embed="rId3"/>
          <a:stretch/>
        </p:blipFill>
        <p:spPr>
          <a:xfrm>
            <a:off x="6715080" y="1000080"/>
            <a:ext cx="1428480" cy="1428480"/>
          </a:xfrm>
          <a:prstGeom prst="rect">
            <a:avLst/>
          </a:prstGeom>
          <a:ln>
            <a:noFill/>
          </a:ln>
        </p:spPr>
      </p:pic>
      <p:pic>
        <p:nvPicPr>
          <p:cNvPr id="101" name="Picture 2"/>
          <p:cNvPicPr/>
          <p:nvPr/>
        </p:nvPicPr>
        <p:blipFill>
          <a:blip r:embed="rId4"/>
          <a:srcRect b="6222"/>
          <a:stretch/>
        </p:blipFill>
        <p:spPr>
          <a:xfrm>
            <a:off x="428760" y="857160"/>
            <a:ext cx="5748480" cy="390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0" y="642960"/>
            <a:ext cx="9143640" cy="2138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03" name="Picture 2"/>
          <p:cNvPicPr/>
          <p:nvPr/>
        </p:nvPicPr>
        <p:blipFill>
          <a:blip r:embed="rId2"/>
          <a:srcRect l="19995" t="13229" r="9997"/>
          <a:stretch/>
        </p:blipFill>
        <p:spPr>
          <a:xfrm>
            <a:off x="285840" y="0"/>
            <a:ext cx="999720" cy="936360"/>
          </a:xfrm>
          <a:prstGeom prst="rect">
            <a:avLst/>
          </a:prstGeom>
          <a:ln>
            <a:noFill/>
          </a:ln>
        </p:spPr>
      </p:pic>
      <p:sp>
        <p:nvSpPr>
          <p:cNvPr id="104" name="CustomShape 2"/>
          <p:cNvSpPr/>
          <p:nvPr/>
        </p:nvSpPr>
        <p:spPr>
          <a:xfrm>
            <a:off x="2762640" y="142920"/>
            <a:ext cx="3366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Социальный контракт</a:t>
            </a:r>
            <a:endParaRPr lang="ru-RU" sz="2000" b="0" strike="noStrike" spc="-1">
              <a:latin typeface="Arial"/>
            </a:endParaRPr>
          </a:p>
        </p:txBody>
      </p:sp>
      <p:grpSp>
        <p:nvGrpSpPr>
          <p:cNvPr id="105" name="Group 3"/>
          <p:cNvGrpSpPr/>
          <p:nvPr/>
        </p:nvGrpSpPr>
        <p:grpSpPr>
          <a:xfrm>
            <a:off x="71280" y="714240"/>
            <a:ext cx="360" cy="360"/>
            <a:chOff x="71280" y="714240"/>
            <a:chExt cx="360" cy="360"/>
          </a:xfrm>
        </p:grpSpPr>
        <p:grpSp>
          <p:nvGrpSpPr>
            <p:cNvPr id="106" name="Group 4"/>
            <p:cNvGrpSpPr/>
            <p:nvPr/>
          </p:nvGrpSpPr>
          <p:grpSpPr>
            <a:xfrm>
              <a:off x="71280" y="714240"/>
              <a:ext cx="360" cy="360"/>
              <a:chOff x="71280" y="714240"/>
              <a:chExt cx="360" cy="360"/>
            </a:xfrm>
          </p:grpSpPr>
          <p:grpSp>
            <p:nvGrpSpPr>
              <p:cNvPr id="107" name="Group 5"/>
              <p:cNvGrpSpPr/>
              <p:nvPr/>
            </p:nvGrpSpPr>
            <p:grpSpPr>
              <a:xfrm>
                <a:off x="71280" y="714240"/>
                <a:ext cx="360" cy="360"/>
                <a:chOff x="71280" y="714240"/>
                <a:chExt cx="360" cy="360"/>
              </a:xfrm>
            </p:grpSpPr>
            <p:sp>
              <p:nvSpPr>
                <p:cNvPr id="108" name="CustomShape 6"/>
                <p:cNvSpPr/>
                <p:nvPr/>
              </p:nvSpPr>
              <p:spPr>
                <a:xfrm>
                  <a:off x="71280" y="714240"/>
                  <a:ext cx="360" cy="360"/>
                </a:xfrm>
                <a:prstGeom prst="roundRect">
                  <a:avLst>
                    <a:gd name="adj" fmla="val 16667"/>
                  </a:avLst>
                </a:prstGeom>
                <a:ln>
                  <a:round/>
                </a:ln>
              </p:spPr>
              <p:style>
                <a:lnRef idx="2">
                  <a:schemeClr val="lt1"/>
                </a:lnRef>
                <a:fillRef idx="1">
                  <a:schemeClr val="accent1"/>
                </a:fillRef>
                <a:effectRef idx="0">
                  <a:scrgbClr r="0" g="0" b="0"/>
                </a:effectRef>
                <a:fontRef idx="minor"/>
              </p:style>
              <p:txBody>
                <a:bodyPr lIns="102600" tIns="57600" rIns="102600" bIns="5760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1200" b="0" strike="noStrike" spc="-1">
                      <a:solidFill>
                        <a:srgbClr val="000000"/>
                      </a:solidFill>
                      <a:latin typeface="Arial"/>
                    </a:rPr>
                    <a:t>Цель оказания государственной социальной помощи на основании социального контракта</a:t>
                  </a:r>
                  <a:endParaRPr lang="ru-RU" sz="1200" b="0" strike="noStrike" spc="-1">
                    <a:latin typeface="Arial"/>
                  </a:endParaRPr>
                </a:p>
              </p:txBody>
            </p:sp>
            <p:sp>
              <p:nvSpPr>
                <p:cNvPr id="109" name="CustomShape 7"/>
                <p:cNvSpPr/>
                <p:nvPr/>
              </p:nvSpPr>
              <p:spPr>
                <a:xfrm>
                  <a:off x="71280" y="714240"/>
                  <a:ext cx="360" cy="360"/>
                </a:xfrm>
                <a:prstGeom prst="rect">
                  <a:avLst/>
                </a:prstGeom>
                <a:ln>
                  <a:round/>
                </a:ln>
              </p:spPr>
              <p:style>
                <a:lnRef idx="2">
                  <a:schemeClr val="lt1"/>
                </a:lnRef>
                <a:fillRef idx="1">
                  <a:schemeClr val="accent1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10" name="Group 8"/>
              <p:cNvGrpSpPr/>
              <p:nvPr/>
            </p:nvGrpSpPr>
            <p:grpSpPr>
              <a:xfrm>
                <a:off x="71280" y="714240"/>
                <a:ext cx="360" cy="360"/>
                <a:chOff x="71280" y="714240"/>
                <a:chExt cx="360" cy="360"/>
              </a:xfrm>
            </p:grpSpPr>
            <p:sp>
              <p:nvSpPr>
                <p:cNvPr id="111" name="CustomShape 9"/>
                <p:cNvSpPr/>
                <p:nvPr/>
              </p:nvSpPr>
              <p:spPr>
                <a:xfrm>
                  <a:off x="71280" y="714240"/>
                  <a:ext cx="360" cy="360"/>
                </a:xfrm>
                <a:prstGeom prst="rect">
                  <a:avLst/>
                </a:prstGeom>
                <a:noFill/>
                <a:ln>
                  <a:round/>
                </a:ln>
              </p:spPr>
              <p:style>
                <a:lnRef idx="2">
                  <a:schemeClr val="accent1">
                    <a:shade val="60000"/>
                  </a:schemeClr>
                </a:lnRef>
                <a:fillRef idx="0">
                  <a:schemeClr val="accent1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2" name="CustomShape 10"/>
                <p:cNvSpPr/>
                <p:nvPr/>
              </p:nvSpPr>
              <p:spPr>
                <a:xfrm>
                  <a:off x="71280" y="714240"/>
                  <a:ext cx="360" cy="360"/>
                </a:xfrm>
                <a:prstGeom prst="roundRect">
                  <a:avLst>
                    <a:gd name="adj" fmla="val 16667"/>
                  </a:avLst>
                </a:prstGeom>
                <a:ln>
                  <a:round/>
                </a:ln>
              </p:spPr>
              <p:style>
                <a:lnRef idx="2">
                  <a:schemeClr val="accent1"/>
                </a:lnRef>
                <a:fillRef idx="1">
                  <a:schemeClr val="lt1">
                    <a:alpha val="90000"/>
                  </a:schemeClr>
                </a:fillRef>
                <a:effectRef idx="0">
                  <a:scrgbClr r="0" g="0" b="0"/>
                </a:effectRef>
                <a:fontRef idx="minor"/>
              </p:style>
              <p:txBody>
                <a:bodyPr lIns="102600" tIns="57600" rIns="102600" bIns="5760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1400" b="0" strike="noStrike" spc="-1">
                      <a:solidFill>
                        <a:srgbClr val="000000"/>
                      </a:solidFill>
                      <a:latin typeface="Arial"/>
                    </a:rPr>
                    <a:t>Выход малоимущих граждан на более высокий уровень жизни за счет собственных активных действий граждан для получения в дальнейшем постоянных самостоятельных источников дохода в денежной и натуральной форме, позволяющих преодолеть трудную жизненную ситуацию и улучшить материальное положение.</a:t>
                  </a:r>
                  <a:endParaRPr lang="ru-RU" sz="1400" b="0" strike="noStrike" spc="-1">
                    <a:latin typeface="Arial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0" y="642960"/>
            <a:ext cx="9143640" cy="2138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14" name="Picture 2"/>
          <p:cNvPicPr/>
          <p:nvPr/>
        </p:nvPicPr>
        <p:blipFill>
          <a:blip r:embed="rId2"/>
          <a:srcRect l="19995" t="13229" r="9997"/>
          <a:stretch/>
        </p:blipFill>
        <p:spPr>
          <a:xfrm>
            <a:off x="285840" y="0"/>
            <a:ext cx="999720" cy="936360"/>
          </a:xfrm>
          <a:prstGeom prst="rect">
            <a:avLst/>
          </a:prstGeom>
          <a:ln>
            <a:noFill/>
          </a:ln>
        </p:spPr>
      </p:pic>
      <p:sp>
        <p:nvSpPr>
          <p:cNvPr id="115" name="CustomShape 2"/>
          <p:cNvSpPr/>
          <p:nvPr/>
        </p:nvSpPr>
        <p:spPr>
          <a:xfrm>
            <a:off x="1143000" y="71280"/>
            <a:ext cx="78951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 Black"/>
              </a:rPr>
              <a:t>Категории получателей государственной социальной помощи на основании социального контракта 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116" name="Picture 6"/>
          <p:cNvPicPr/>
          <p:nvPr/>
        </p:nvPicPr>
        <p:blipFill>
          <a:blip r:embed="rId3"/>
          <a:stretch/>
        </p:blipFill>
        <p:spPr>
          <a:xfrm>
            <a:off x="71280" y="966600"/>
            <a:ext cx="3999960" cy="28598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7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8" name="Picture 10"/>
          <p:cNvPicPr/>
          <p:nvPr/>
        </p:nvPicPr>
        <p:blipFill>
          <a:blip r:embed="rId4"/>
          <a:stretch/>
        </p:blipFill>
        <p:spPr>
          <a:xfrm>
            <a:off x="4656960" y="3500280"/>
            <a:ext cx="4343760" cy="32144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9" name="CustomShape 4"/>
          <p:cNvSpPr/>
          <p:nvPr/>
        </p:nvSpPr>
        <p:spPr>
          <a:xfrm>
            <a:off x="4143240" y="1689120"/>
            <a:ext cx="3825360" cy="94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8EAFD5"/>
                </a:solidFill>
                <a:latin typeface="Arial Black"/>
              </a:rPr>
              <a:t>Малоимущие 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8EAFD5"/>
                </a:solidFill>
                <a:latin typeface="Arial Black"/>
              </a:rPr>
              <a:t>семьи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20" name="CustomShape 5"/>
          <p:cNvSpPr/>
          <p:nvPr/>
        </p:nvSpPr>
        <p:spPr>
          <a:xfrm>
            <a:off x="785880" y="4357800"/>
            <a:ext cx="3825360" cy="179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r">
              <a:lnSpc>
                <a:spcPct val="100000"/>
              </a:lnSpc>
            </a:pPr>
            <a:r>
              <a:rPr lang="ru-RU" sz="2800" b="1" strike="noStrike" spc="-1">
                <a:solidFill>
                  <a:srgbClr val="8EAFD5"/>
                </a:solidFill>
                <a:latin typeface="Arial Black"/>
              </a:rPr>
              <a:t>Малоимущие одиноко </a:t>
            </a:r>
            <a:endParaRPr lang="ru-RU" sz="2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800" b="1" strike="noStrike" spc="-1">
                <a:solidFill>
                  <a:srgbClr val="8EAFD5"/>
                </a:solidFill>
                <a:latin typeface="Arial Black"/>
              </a:rPr>
              <a:t>проживающие граждане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0" y="642960"/>
            <a:ext cx="9143640" cy="2138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22" name="Picture 2"/>
          <p:cNvPicPr/>
          <p:nvPr/>
        </p:nvPicPr>
        <p:blipFill>
          <a:blip r:embed="rId2"/>
          <a:srcRect l="19995" t="13229" r="9997"/>
          <a:stretch/>
        </p:blipFill>
        <p:spPr>
          <a:xfrm>
            <a:off x="285840" y="0"/>
            <a:ext cx="999720" cy="936360"/>
          </a:xfrm>
          <a:prstGeom prst="rect">
            <a:avLst/>
          </a:prstGeom>
          <a:ln>
            <a:noFill/>
          </a:ln>
        </p:spPr>
      </p:pic>
      <p:sp>
        <p:nvSpPr>
          <p:cNvPr id="123" name="CustomShape 2"/>
          <p:cNvSpPr/>
          <p:nvPr/>
        </p:nvSpPr>
        <p:spPr>
          <a:xfrm>
            <a:off x="1071360" y="142920"/>
            <a:ext cx="80722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</a:rPr>
              <a:t>Перечень необходимых документов для оказания ГСП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285840" y="1082880"/>
            <a:ext cx="8643600" cy="5535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87480" indent="5364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7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Копии документов, удостоверяющих личность заявителя и членов его семьи.</a:t>
            </a:r>
            <a:endParaRPr lang="ru-RU" sz="1700" b="0" strike="noStrike" spc="-1" dirty="0">
              <a:latin typeface="Arial"/>
            </a:endParaRPr>
          </a:p>
          <a:p>
            <a:pPr marL="87480" indent="5364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7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Копии документов, подтверждающих факт совместного проживания заявителя с членами семьи, связанными свойством или родством.</a:t>
            </a:r>
            <a:endParaRPr lang="ru-RU" sz="1700" b="0" strike="noStrike" spc="-1" dirty="0">
              <a:latin typeface="Arial"/>
            </a:endParaRPr>
          </a:p>
          <a:p>
            <a:pPr marL="87480" indent="5364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7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Копии документов, подтверждающих родство и (или) свойство </a:t>
            </a:r>
            <a:endParaRPr lang="ru-RU" sz="1700" b="0" strike="noStrike" spc="-1" dirty="0">
              <a:latin typeface="Arial"/>
            </a:endParaRPr>
          </a:p>
          <a:p>
            <a:pPr marL="87480" indent="5364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7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Документы, подтверждающие сведения о доходах каждого члена семьи за 3 месяца, предшествующих месяцу обращения за оказанием ГСП</a:t>
            </a:r>
            <a:endParaRPr lang="ru-RU" sz="1700" b="0" strike="noStrike" spc="-1" dirty="0">
              <a:latin typeface="Arial"/>
            </a:endParaRPr>
          </a:p>
          <a:p>
            <a:pPr marL="87480" indent="5364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700" b="0" strike="noStrike" spc="-1">
                <a:solidFill>
                  <a:srgbClr val="000000"/>
                </a:solidFill>
                <a:latin typeface="Calibri"/>
                <a:ea typeface="Calibri"/>
              </a:rPr>
              <a:t>Копии документов об имуществе, принадлежащем заявителю (его семье) на праве собственности. </a:t>
            </a:r>
            <a:endParaRPr lang="ru-RU" sz="1700" b="0" strike="noStrike" spc="-1">
              <a:latin typeface="Arial"/>
            </a:endParaRPr>
          </a:p>
          <a:p>
            <a:pPr marL="87480" indent="5364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7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Справка органа социальной защиты населения по прежнему месту жительства заявителя (членов его семьи) о неполучении ГСП на основании социального контракта в других регионах Российской Федерации и в пределах Карачаево-Черкесской Республики в течение одного года</a:t>
            </a:r>
            <a:endParaRPr lang="ru-RU" sz="1700" b="0" strike="noStrike" spc="-1" dirty="0">
              <a:latin typeface="Arial"/>
            </a:endParaRPr>
          </a:p>
          <a:p>
            <a:pPr marL="87480" indent="5364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7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Документы (сведения) о неполучении заявителем, членами его семьи выплат на содействие самозанятости безработных граждан </a:t>
            </a:r>
            <a:endParaRPr lang="ru-RU" sz="1700" b="0" strike="noStrike" spc="-1" dirty="0">
              <a:latin typeface="Arial"/>
            </a:endParaRPr>
          </a:p>
          <a:p>
            <a:pPr marL="87480" indent="5364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7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Трудовая книжка заявителя, члена его семьи, имеющего намерение участвовать в реализации мероприятия, связанного с поиском работы.</a:t>
            </a:r>
            <a:endParaRPr lang="ru-RU" sz="1700" b="0" strike="noStrike" spc="-1" dirty="0">
              <a:latin typeface="Arial"/>
            </a:endParaRPr>
          </a:p>
          <a:p>
            <a:pPr marL="87480" indent="5364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7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Соглашение о погашении задолженности по оплате жилого помещения и коммунальных услуг (в случае реализации мероприятия, связанного с преодолением трудной жизненной ситуации).</a:t>
            </a:r>
            <a:endParaRPr lang="ru-RU" sz="1700" b="0" strike="noStrike" spc="-1" dirty="0">
              <a:latin typeface="Arial"/>
            </a:endParaRPr>
          </a:p>
          <a:p>
            <a:pPr marL="87480" indent="5364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7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Иные документы, содержащие сведения, которые влияют на право назначения, размер государственной социальной помощи на основании социального контракта.</a:t>
            </a:r>
            <a:endParaRPr lang="ru-RU" sz="17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4071960" y="3929040"/>
            <a:ext cx="571320" cy="78552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2"/>
          <p:cNvSpPr/>
          <p:nvPr/>
        </p:nvSpPr>
        <p:spPr>
          <a:xfrm rot="13420800">
            <a:off x="5317920" y="4771080"/>
            <a:ext cx="581760" cy="531720"/>
          </a:xfrm>
          <a:prstGeom prst="leftUpArrow">
            <a:avLst>
              <a:gd name="adj1" fmla="val 13234"/>
              <a:gd name="adj2" fmla="val 18065"/>
              <a:gd name="adj3" fmla="val 33361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3"/>
          <p:cNvSpPr/>
          <p:nvPr/>
        </p:nvSpPr>
        <p:spPr>
          <a:xfrm rot="5400000">
            <a:off x="7090560" y="3089520"/>
            <a:ext cx="499680" cy="892440"/>
          </a:xfrm>
          <a:prstGeom prst="bentArrow">
            <a:avLst>
              <a:gd name="adj1" fmla="val 15303"/>
              <a:gd name="adj2" fmla="val 15788"/>
              <a:gd name="adj3" fmla="val 25000"/>
              <a:gd name="adj4" fmla="val 4375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4"/>
          <p:cNvSpPr/>
          <p:nvPr/>
        </p:nvSpPr>
        <p:spPr>
          <a:xfrm flipH="1">
            <a:off x="7000200" y="2428920"/>
            <a:ext cx="571320" cy="78552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5"/>
          <p:cNvSpPr/>
          <p:nvPr/>
        </p:nvSpPr>
        <p:spPr>
          <a:xfrm>
            <a:off x="3571920" y="2428920"/>
            <a:ext cx="571320" cy="78552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6"/>
          <p:cNvSpPr/>
          <p:nvPr/>
        </p:nvSpPr>
        <p:spPr>
          <a:xfrm rot="13420800">
            <a:off x="5422320" y="1867320"/>
            <a:ext cx="369720" cy="337680"/>
          </a:xfrm>
          <a:prstGeom prst="leftUpArrow">
            <a:avLst>
              <a:gd name="adj1" fmla="val 13234"/>
              <a:gd name="adj2" fmla="val 18065"/>
              <a:gd name="adj3" fmla="val 33361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7"/>
          <p:cNvSpPr/>
          <p:nvPr/>
        </p:nvSpPr>
        <p:spPr>
          <a:xfrm>
            <a:off x="0" y="642960"/>
            <a:ext cx="9143640" cy="2138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32" name="Picture 2"/>
          <p:cNvPicPr/>
          <p:nvPr/>
        </p:nvPicPr>
        <p:blipFill>
          <a:blip r:embed="rId2"/>
          <a:srcRect l="19995" t="13229" r="9997"/>
          <a:stretch/>
        </p:blipFill>
        <p:spPr>
          <a:xfrm>
            <a:off x="285840" y="0"/>
            <a:ext cx="999720" cy="936360"/>
          </a:xfrm>
          <a:prstGeom prst="rect">
            <a:avLst/>
          </a:prstGeom>
          <a:ln>
            <a:noFill/>
          </a:ln>
        </p:spPr>
      </p:pic>
      <p:sp>
        <p:nvSpPr>
          <p:cNvPr id="133" name="CustomShape 8"/>
          <p:cNvSpPr/>
          <p:nvPr/>
        </p:nvSpPr>
        <p:spPr>
          <a:xfrm>
            <a:off x="2762640" y="142920"/>
            <a:ext cx="3366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Социальный контракт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34" name="CustomShape 9"/>
          <p:cNvSpPr/>
          <p:nvPr/>
        </p:nvSpPr>
        <p:spPr>
          <a:xfrm>
            <a:off x="4286160" y="1071720"/>
            <a:ext cx="2499840" cy="2854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FFFFFF"/>
                </a:solidFill>
                <a:latin typeface="Arial"/>
              </a:rPr>
              <a:t>Заявление и документы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35" name="CustomShape 10"/>
          <p:cNvSpPr/>
          <p:nvPr/>
        </p:nvSpPr>
        <p:spPr>
          <a:xfrm>
            <a:off x="1857240" y="1071720"/>
            <a:ext cx="1785600" cy="285480"/>
          </a:xfrm>
          <a:prstGeom prst="roundRect">
            <a:avLst>
              <a:gd name="adj" fmla="val 16667"/>
            </a:avLst>
          </a:prstGeom>
          <a:ln>
            <a:solidFill>
              <a:srgbClr val="BE4B48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</a:rPr>
              <a:t>Электронная форма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36" name="CustomShape 11"/>
          <p:cNvSpPr/>
          <p:nvPr/>
        </p:nvSpPr>
        <p:spPr>
          <a:xfrm>
            <a:off x="7429680" y="1071720"/>
            <a:ext cx="1071360" cy="285480"/>
          </a:xfrm>
          <a:prstGeom prst="roundRect">
            <a:avLst>
              <a:gd name="adj" fmla="val 16667"/>
            </a:avLst>
          </a:prstGeom>
          <a:ln>
            <a:solidFill>
              <a:srgbClr val="BE4B48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</a:rPr>
              <a:t>МФЦ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37" name="CustomShape 12"/>
          <p:cNvSpPr/>
          <p:nvPr/>
        </p:nvSpPr>
        <p:spPr>
          <a:xfrm>
            <a:off x="5143680" y="1571760"/>
            <a:ext cx="928440" cy="285480"/>
          </a:xfrm>
          <a:prstGeom prst="roundRect">
            <a:avLst>
              <a:gd name="adj" fmla="val 16667"/>
            </a:avLst>
          </a:prstGeom>
          <a:ln>
            <a:solidFill>
              <a:srgbClr val="BE4B48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</a:rPr>
              <a:t>УСЗН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38" name="CustomShape 13"/>
          <p:cNvSpPr/>
          <p:nvPr/>
        </p:nvSpPr>
        <p:spPr>
          <a:xfrm>
            <a:off x="2928960" y="2143080"/>
            <a:ext cx="2428560" cy="428400"/>
          </a:xfrm>
          <a:prstGeom prst="roundRect">
            <a:avLst>
              <a:gd name="adj" fmla="val 16667"/>
            </a:avLst>
          </a:prstGeom>
          <a:ln>
            <a:solidFill>
              <a:srgbClr val="4A7EBB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</a:rPr>
              <a:t>Направление межведомственного запроса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39" name="CustomShape 14"/>
          <p:cNvSpPr/>
          <p:nvPr/>
        </p:nvSpPr>
        <p:spPr>
          <a:xfrm>
            <a:off x="5500800" y="2143080"/>
            <a:ext cx="3500280" cy="428400"/>
          </a:xfrm>
          <a:prstGeom prst="roundRect">
            <a:avLst>
              <a:gd name="adj" fmla="val 16667"/>
            </a:avLst>
          </a:prstGeom>
          <a:ln>
            <a:solidFill>
              <a:srgbClr val="4A7EBB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</a:rPr>
              <a:t>Материально-бытовое  обследование условий проживания семьи (гражданина)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40" name="CustomShape 15"/>
          <p:cNvSpPr/>
          <p:nvPr/>
        </p:nvSpPr>
        <p:spPr>
          <a:xfrm>
            <a:off x="7072200" y="3857760"/>
            <a:ext cx="1428480" cy="3567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</a:rPr>
              <a:t>Комиссия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41" name="CustomShape 16"/>
          <p:cNvSpPr/>
          <p:nvPr/>
        </p:nvSpPr>
        <p:spPr>
          <a:xfrm>
            <a:off x="4214880" y="2928960"/>
            <a:ext cx="2714400" cy="57132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</a:rPr>
              <a:t>Личное дело с прилож. проекта соц. контракта и программы соц. адаптации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42" name="CustomShape 17"/>
          <p:cNvSpPr/>
          <p:nvPr/>
        </p:nvSpPr>
        <p:spPr>
          <a:xfrm>
            <a:off x="4572000" y="3786120"/>
            <a:ext cx="1856880" cy="3567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</a:rPr>
              <a:t>Рекомендация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43" name="CustomShape 18"/>
          <p:cNvSpPr/>
          <p:nvPr/>
        </p:nvSpPr>
        <p:spPr>
          <a:xfrm>
            <a:off x="4714920" y="4429080"/>
            <a:ext cx="1642680" cy="3567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</a:rPr>
              <a:t>Решение УСЗН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44" name="CustomShape 19"/>
          <p:cNvSpPr/>
          <p:nvPr/>
        </p:nvSpPr>
        <p:spPr>
          <a:xfrm>
            <a:off x="2928960" y="5142240"/>
            <a:ext cx="2499840" cy="28656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</a:rPr>
              <a:t>Об отказе в назначении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45" name="CustomShape 20"/>
          <p:cNvSpPr/>
          <p:nvPr/>
        </p:nvSpPr>
        <p:spPr>
          <a:xfrm>
            <a:off x="5857920" y="5142240"/>
            <a:ext cx="1571400" cy="286560"/>
          </a:xfrm>
          <a:prstGeom prst="roundRect">
            <a:avLst>
              <a:gd name="adj" fmla="val 16667"/>
            </a:avLst>
          </a:prstGeom>
          <a:ln>
            <a:solidFill>
              <a:srgbClr val="46AAC4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</a:rPr>
              <a:t>О назначении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46" name="CustomShape 21"/>
          <p:cNvSpPr/>
          <p:nvPr/>
        </p:nvSpPr>
        <p:spPr>
          <a:xfrm>
            <a:off x="1857240" y="5786280"/>
            <a:ext cx="5500440" cy="499680"/>
          </a:xfrm>
          <a:prstGeom prst="roundRect">
            <a:avLst>
              <a:gd name="adj" fmla="val 16667"/>
            </a:avLst>
          </a:prstGeom>
          <a:ln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Заключение социального контракта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47" name="CustomShape 22"/>
          <p:cNvSpPr/>
          <p:nvPr/>
        </p:nvSpPr>
        <p:spPr>
          <a:xfrm>
            <a:off x="3714840" y="1143000"/>
            <a:ext cx="499680" cy="14256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ustomShape 23"/>
          <p:cNvSpPr/>
          <p:nvPr/>
        </p:nvSpPr>
        <p:spPr>
          <a:xfrm rot="10800000">
            <a:off x="7358040" y="1285920"/>
            <a:ext cx="499680" cy="14256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24"/>
          <p:cNvSpPr/>
          <p:nvPr/>
        </p:nvSpPr>
        <p:spPr>
          <a:xfrm rot="16200000">
            <a:off x="5465160" y="1393560"/>
            <a:ext cx="213840" cy="14256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25"/>
          <p:cNvSpPr/>
          <p:nvPr/>
        </p:nvSpPr>
        <p:spPr>
          <a:xfrm rot="10800000">
            <a:off x="8001000" y="1714320"/>
            <a:ext cx="1856880" cy="285480"/>
          </a:xfrm>
          <a:prstGeom prst="bentArrow">
            <a:avLst>
              <a:gd name="adj1" fmla="val 25000"/>
              <a:gd name="adj2" fmla="val 20417"/>
              <a:gd name="adj3" fmla="val 25000"/>
              <a:gd name="adj4" fmla="val 4375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26"/>
          <p:cNvSpPr/>
          <p:nvPr/>
        </p:nvSpPr>
        <p:spPr>
          <a:xfrm rot="10800000" flipH="1">
            <a:off x="5072040" y="1714320"/>
            <a:ext cx="1856880" cy="285480"/>
          </a:xfrm>
          <a:prstGeom prst="bentArrow">
            <a:avLst>
              <a:gd name="adj1" fmla="val 25000"/>
              <a:gd name="adj2" fmla="val 20417"/>
              <a:gd name="adj3" fmla="val 25000"/>
              <a:gd name="adj4" fmla="val 4375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27"/>
          <p:cNvSpPr/>
          <p:nvPr/>
        </p:nvSpPr>
        <p:spPr>
          <a:xfrm>
            <a:off x="6500880" y="3929040"/>
            <a:ext cx="499680" cy="14256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28"/>
          <p:cNvSpPr/>
          <p:nvPr/>
        </p:nvSpPr>
        <p:spPr>
          <a:xfrm flipH="1">
            <a:off x="7428960" y="5159880"/>
            <a:ext cx="571320" cy="91188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4" name="Picture 4"/>
          <p:cNvPicPr/>
          <p:nvPr/>
        </p:nvPicPr>
        <p:blipFill>
          <a:blip r:embed="rId3"/>
          <a:stretch/>
        </p:blipFill>
        <p:spPr>
          <a:xfrm>
            <a:off x="285840" y="2143080"/>
            <a:ext cx="2642760" cy="2642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6"/>
          <p:cNvPicPr/>
          <p:nvPr/>
        </p:nvPicPr>
        <p:blipFill>
          <a:blip r:embed="rId2"/>
          <a:stretch/>
        </p:blipFill>
        <p:spPr>
          <a:xfrm>
            <a:off x="1643040" y="5018400"/>
            <a:ext cx="2356920" cy="17676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6" name="Picture 2"/>
          <p:cNvPicPr/>
          <p:nvPr/>
        </p:nvPicPr>
        <p:blipFill>
          <a:blip r:embed="rId3"/>
          <a:stretch/>
        </p:blipFill>
        <p:spPr>
          <a:xfrm>
            <a:off x="142920" y="3714840"/>
            <a:ext cx="2214360" cy="141408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7" name="CustomShape 1"/>
          <p:cNvSpPr/>
          <p:nvPr/>
        </p:nvSpPr>
        <p:spPr>
          <a:xfrm>
            <a:off x="0" y="642960"/>
            <a:ext cx="9143640" cy="2138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58" name="Picture 2"/>
          <p:cNvPicPr/>
          <p:nvPr/>
        </p:nvPicPr>
        <p:blipFill>
          <a:blip r:embed="rId4"/>
          <a:srcRect l="19995" t="13229" r="9997"/>
          <a:stretch/>
        </p:blipFill>
        <p:spPr>
          <a:xfrm>
            <a:off x="285840" y="0"/>
            <a:ext cx="999720" cy="936360"/>
          </a:xfrm>
          <a:prstGeom prst="rect">
            <a:avLst/>
          </a:prstGeom>
          <a:ln>
            <a:noFill/>
          </a:ln>
        </p:spPr>
      </p:pic>
      <p:sp>
        <p:nvSpPr>
          <p:cNvPr id="159" name="CustomShape 2"/>
          <p:cNvSpPr/>
          <p:nvPr/>
        </p:nvSpPr>
        <p:spPr>
          <a:xfrm>
            <a:off x="4071960" y="1428840"/>
            <a:ext cx="5071680" cy="447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Arial Black"/>
              </a:rPr>
              <a:t>Социальная помощь может быть направлена на:</a:t>
            </a:r>
            <a:endParaRPr lang="ru-RU" sz="2400" b="0" strike="noStrike" spc="-1">
              <a:latin typeface="Arial"/>
            </a:endParaRPr>
          </a:p>
          <a:p>
            <a:pPr indent="3636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Поиск работы;</a:t>
            </a:r>
            <a:endParaRPr lang="ru-RU" sz="2400" b="0" strike="noStrike" spc="-1">
              <a:latin typeface="Arial"/>
            </a:endParaRPr>
          </a:p>
          <a:p>
            <a:pPr indent="3636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Осуществление индивидуальной предпринимательской деятельности;</a:t>
            </a:r>
            <a:endParaRPr lang="ru-RU" sz="2400" b="0" strike="noStrike" spc="-1">
              <a:latin typeface="Arial"/>
            </a:endParaRPr>
          </a:p>
          <a:p>
            <a:pPr indent="3636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Ведение личного подсобного хозяйства;</a:t>
            </a:r>
            <a:endParaRPr lang="ru-RU" sz="2400" b="0" strike="noStrike" spc="-1">
              <a:latin typeface="Arial"/>
            </a:endParaRPr>
          </a:p>
          <a:p>
            <a:pPr indent="3636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Иные мероприятия, направленные на преодоление гражданином трудной жизненной ситуации.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60" name="Picture 3"/>
          <p:cNvPicPr/>
          <p:nvPr/>
        </p:nvPicPr>
        <p:blipFill>
          <a:blip r:embed="rId5"/>
          <a:stretch/>
        </p:blipFill>
        <p:spPr>
          <a:xfrm>
            <a:off x="1428840" y="2392920"/>
            <a:ext cx="2285640" cy="167868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1" name="Picture 5"/>
          <p:cNvPicPr/>
          <p:nvPr/>
        </p:nvPicPr>
        <p:blipFill>
          <a:blip r:embed="rId6"/>
          <a:stretch/>
        </p:blipFill>
        <p:spPr>
          <a:xfrm>
            <a:off x="71280" y="928800"/>
            <a:ext cx="2356920" cy="15714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2" name="CustomShape 3"/>
          <p:cNvSpPr/>
          <p:nvPr/>
        </p:nvSpPr>
        <p:spPr>
          <a:xfrm>
            <a:off x="1391040" y="142920"/>
            <a:ext cx="72964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Мероприятия программы социальной адаптации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" name="Table 1"/>
          <p:cNvGraphicFramePr/>
          <p:nvPr/>
        </p:nvGraphicFramePr>
        <p:xfrm>
          <a:off x="214200" y="1143000"/>
          <a:ext cx="8691120" cy="5285880"/>
        </p:xfrm>
        <a:graphic>
          <a:graphicData uri="http://schemas.openxmlformats.org/drawingml/2006/table">
            <a:tbl>
              <a:tblPr/>
              <a:tblGrid>
                <a:gridCol w="47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9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Мероприятия программы социальной адаптации 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18000" marR="18000"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Размер социального пособия 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18000" marR="18000"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Период выплаты 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18000" marR="18000"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499"/>
                        </a:spcAft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Поиск работы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8000" marR="18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499"/>
                        </a:spcAft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10 950 руб. в месяц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8000" marR="18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 месяца 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8000" marR="18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936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499"/>
                        </a:spcAft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Прохождение профессионального обучения и (или) дополнительного профессионального образования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8000" marR="18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499"/>
                        </a:spcAft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не более 30 000 руб. стоимость курса обучения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8000" marR="18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000" marR="18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499"/>
                        </a:spcAft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Ежемесячная денежная выплата в период обучения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8000" marR="18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499"/>
                        </a:spcAft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5 475 руб.  в месяц (половина ВМП для трудоспособного населения за II квартал предшествующего году заключения СК)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8000" marR="18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не более 3-х месяцев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8000" marR="18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noFill/>
                    </a:lnT>
                    <a:lnB w="936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499"/>
                        </a:spcAft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Стажировка и расходы работодателю на прохождение гражданином стажировки.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8000" marR="18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499"/>
                        </a:spcAft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16 655 руб. в месяц (МРОТ с учетом страховых взносов)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8000" marR="18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не более 3-х месяцев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8000" marR="18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9360"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6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Осуществление индивидуальной предпринимательской деятельности</a:t>
                      </a:r>
                      <a:endParaRPr lang="ru-RU" sz="13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Прохождение профессионального обучения и (или) дополнительного профессионального образования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8000" marR="18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не более 250 000 руб.</a:t>
                      </a:r>
                      <a:endParaRPr lang="ru-RU" sz="13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не более 30 000 руб. стоимость курса обучения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8000" marR="18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единовременно 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8000" marR="18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3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Ведение личного подсобного хозяйства</a:t>
                      </a:r>
                      <a:endParaRPr lang="ru-RU" sz="13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Прохождение профессионального обучения и (или) дополнительного профессионального образования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8000" marR="18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не более 100 000 руб.</a:t>
                      </a:r>
                      <a:endParaRPr lang="ru-RU" sz="13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не более 30 000 руб. стоимость курса обучения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8000" marR="18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единовременно 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8000" marR="18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1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Иные мероприятия, направленные на преодоление гражданином трудной жизненной ситуации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8000" marR="18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10 950 руб.  в месяц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8000" marR="18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не более 6-ти  месяцев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18000" marR="18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" name="CustomShape 2"/>
          <p:cNvSpPr/>
          <p:nvPr/>
        </p:nvSpPr>
        <p:spPr>
          <a:xfrm>
            <a:off x="0" y="642960"/>
            <a:ext cx="9143640" cy="2138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65" name="Picture 2"/>
          <p:cNvPicPr/>
          <p:nvPr/>
        </p:nvPicPr>
        <p:blipFill>
          <a:blip r:embed="rId2"/>
          <a:srcRect l="19995" t="13229" r="9997"/>
          <a:stretch/>
        </p:blipFill>
        <p:spPr>
          <a:xfrm>
            <a:off x="285840" y="0"/>
            <a:ext cx="999720" cy="936360"/>
          </a:xfrm>
          <a:prstGeom prst="rect">
            <a:avLst/>
          </a:prstGeom>
          <a:ln>
            <a:noFill/>
          </a:ln>
        </p:spPr>
      </p:pic>
      <p:sp>
        <p:nvSpPr>
          <p:cNvPr id="166" name="CustomShape 3"/>
          <p:cNvSpPr/>
          <p:nvPr/>
        </p:nvSpPr>
        <p:spPr>
          <a:xfrm>
            <a:off x="1391040" y="142920"/>
            <a:ext cx="72964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Мероприятия программы социальной адаптации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0" y="642960"/>
            <a:ext cx="9143640" cy="2138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68" name="Picture 2"/>
          <p:cNvPicPr/>
          <p:nvPr/>
        </p:nvPicPr>
        <p:blipFill>
          <a:blip r:embed="rId2"/>
          <a:srcRect l="19995" t="13229" r="9997"/>
          <a:stretch/>
        </p:blipFill>
        <p:spPr>
          <a:xfrm>
            <a:off x="285840" y="0"/>
            <a:ext cx="999720" cy="936360"/>
          </a:xfrm>
          <a:prstGeom prst="rect">
            <a:avLst/>
          </a:prstGeom>
          <a:ln>
            <a:noFill/>
          </a:ln>
        </p:spPr>
      </p:pic>
      <p:sp>
        <p:nvSpPr>
          <p:cNvPr id="169" name="CustomShape 2"/>
          <p:cNvSpPr/>
          <p:nvPr/>
        </p:nvSpPr>
        <p:spPr>
          <a:xfrm>
            <a:off x="428760" y="1024200"/>
            <a:ext cx="8429400" cy="5029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Arial"/>
                <a:ea typeface="Times New Roman"/>
              </a:rPr>
              <a:t>Оказание содействия в получении иных видов поддержки исходя из условий жизни гражданина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indent="539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Получение мер социальной поддержки;</a:t>
            </a:r>
            <a:endParaRPr lang="ru-RU" sz="2400" b="0" strike="noStrike" spc="-1">
              <a:latin typeface="Arial"/>
            </a:endParaRPr>
          </a:p>
          <a:p>
            <a:pPr indent="539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Направление на ежегодное прохождение профилактического медицинского осмотра или диспансеризации, а также на проведение гражданином и членами его семьи вакцинации в соответствии с национальным календарем профилактических прививок при отсутствии медицинских противопоказаний;</a:t>
            </a:r>
            <a:endParaRPr lang="ru-RU" sz="2400" b="0" strike="noStrike" spc="-1">
              <a:latin typeface="Arial"/>
            </a:endParaRPr>
          </a:p>
          <a:p>
            <a:pPr indent="539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Направление несовершеннолетних членов семьи гражданина в дошкольную образовательную организацию;</a:t>
            </a:r>
            <a:endParaRPr lang="ru-RU" sz="2400" b="0" strike="noStrike" spc="-1">
              <a:latin typeface="Arial"/>
            </a:endParaRPr>
          </a:p>
          <a:p>
            <a:pPr indent="539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Организация ухода за нетрудоспособными.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1391040" y="142920"/>
            <a:ext cx="72964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Мероприятия программы социальной адаптации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765</Words>
  <Application>Microsoft Office PowerPoint</Application>
  <PresentationFormat>Экран (4:3)</PresentationFormat>
  <Paragraphs>109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Братова Асият</dc:creator>
  <dc:description/>
  <cp:lastModifiedBy>Администратор</cp:lastModifiedBy>
  <cp:revision>55</cp:revision>
  <dcterms:created xsi:type="dcterms:W3CDTF">2021-02-09T08:44:07Z</dcterms:created>
  <dcterms:modified xsi:type="dcterms:W3CDTF">2021-03-12T12:00:51Z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