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4" r:id="rId9"/>
    <p:sldId id="308" r:id="rId10"/>
    <p:sldId id="307" r:id="rId11"/>
    <p:sldId id="265" r:id="rId12"/>
    <p:sldId id="266" r:id="rId13"/>
    <p:sldId id="309" r:id="rId14"/>
    <p:sldId id="310" r:id="rId15"/>
    <p:sldId id="27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9615"/>
    <a:srgbClr val="2C762E"/>
    <a:srgbClr val="660066"/>
    <a:srgbClr val="FF9999"/>
    <a:srgbClr val="EB53C3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263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8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2154757588403100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27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C525-4A76-956F-07BC478C8C0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525-4A76-956F-07BC478C8C08}"/>
              </c:ext>
            </c:extLst>
          </c:dPt>
          <c:dPt>
            <c:idx val="2"/>
            <c:bubble3D val="0"/>
            <c:explosion val="23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C525-4A76-956F-07BC478C8C08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C525-4A76-956F-07BC478C8C08}"/>
              </c:ext>
            </c:extLst>
          </c:dPt>
          <c:dPt>
            <c:idx val="4"/>
            <c:bubble3D val="0"/>
            <c:explosion val="32"/>
            <c:extLst>
              <c:ext xmlns:c16="http://schemas.microsoft.com/office/drawing/2014/chart" uri="{C3380CC4-5D6E-409C-BE32-E72D297353CC}">
                <c16:uniqueId val="{00000008-C525-4A76-956F-07BC478C8C08}"/>
              </c:ext>
            </c:extLst>
          </c:dPt>
          <c:dPt>
            <c:idx val="5"/>
            <c:bubble3D val="0"/>
            <c:explosion val="11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C525-4A76-956F-07BC478C8C08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C525-4A76-956F-07BC478C8C08}"/>
              </c:ext>
            </c:extLst>
          </c:dPt>
          <c:dPt>
            <c:idx val="7"/>
            <c:bubble3D val="0"/>
            <c:explosion val="24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C525-4A76-956F-07BC478C8C08}"/>
              </c:ext>
            </c:extLst>
          </c:dPt>
          <c:dPt>
            <c:idx val="8"/>
            <c:bubble3D val="0"/>
            <c:explosion val="43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C525-4A76-956F-07BC478C8C08}"/>
              </c:ext>
            </c:extLst>
          </c:dPt>
          <c:dPt>
            <c:idx val="9"/>
            <c:bubble3D val="0"/>
            <c:explosion val="21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C525-4A76-956F-07BC478C8C08}"/>
              </c:ext>
            </c:extLst>
          </c:dPt>
          <c:dLbls>
            <c:dLbl>
              <c:idx val="0"/>
              <c:layout>
                <c:manualLayout>
                  <c:x val="4.3093578621200467E-2"/>
                  <c:y val="0.1662100056780478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25-4A76-956F-07BC478C8C08}"/>
                </c:ext>
              </c:extLst>
            </c:dLbl>
            <c:dLbl>
              <c:idx val="1"/>
              <c:layout>
                <c:manualLayout>
                  <c:x val="2.0098380301162955E-2"/>
                  <c:y val="-9.03551174261340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25-4A76-956F-07BC478C8C08}"/>
                </c:ext>
              </c:extLst>
            </c:dLbl>
            <c:dLbl>
              <c:idx val="2"/>
              <c:layout>
                <c:manualLayout>
                  <c:x val="2.1894858263949612E-2"/>
                  <c:y val="6.9512440397600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25-4A76-956F-07BC478C8C08}"/>
                </c:ext>
              </c:extLst>
            </c:dLbl>
            <c:dLbl>
              <c:idx val="3"/>
              <c:layout>
                <c:manualLayout>
                  <c:x val="4.1896825352318035E-2"/>
                  <c:y val="0.170280413471339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25-4A76-956F-07BC478C8C08}"/>
                </c:ext>
              </c:extLst>
            </c:dLbl>
            <c:dLbl>
              <c:idx val="4"/>
              <c:layout>
                <c:manualLayout>
                  <c:x val="-2.7640072005787383E-2"/>
                  <c:y val="-0.215464813205907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25-4A76-956F-07BC478C8C08}"/>
                </c:ext>
              </c:extLst>
            </c:dLbl>
            <c:dLbl>
              <c:idx val="5"/>
              <c:layout>
                <c:manualLayout>
                  <c:x val="6.9886422215674829E-2"/>
                  <c:y val="0.232854689862290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25-4A76-956F-07BC478C8C08}"/>
                </c:ext>
              </c:extLst>
            </c:dLbl>
            <c:dLbl>
              <c:idx val="6"/>
              <c:layout>
                <c:manualLayout>
                  <c:x val="-6.6811552502925822E-2"/>
                  <c:y val="0.166835001402409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25-4A76-956F-07BC478C8C08}"/>
                </c:ext>
              </c:extLst>
            </c:dLbl>
            <c:dLbl>
              <c:idx val="7"/>
              <c:layout>
                <c:manualLayout>
                  <c:x val="-6.1633278648851861E-2"/>
                  <c:y val="7.99304952215464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25-4A76-956F-07BC478C8C08}"/>
                </c:ext>
              </c:extLst>
            </c:dLbl>
            <c:dLbl>
              <c:idx val="8"/>
              <c:layout>
                <c:manualLayout>
                  <c:x val="-3.960803607363985E-2"/>
                  <c:y val="-3.82276281494352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25-4A76-956F-07BC478C8C08}"/>
                </c:ext>
              </c:extLst>
            </c:dLbl>
            <c:dLbl>
              <c:idx val="9"/>
              <c:layout>
                <c:manualLayout>
                  <c:x val="1.0957027315351442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25-4A76-956F-07BC478C8C08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398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5461397</c:v>
                </c:pt>
                <c:pt idx="1">
                  <c:v>240300</c:v>
                </c:pt>
                <c:pt idx="2">
                  <c:v>585600</c:v>
                </c:pt>
                <c:pt idx="3">
                  <c:v>656800</c:v>
                </c:pt>
                <c:pt idx="4">
                  <c:v>5661574</c:v>
                </c:pt>
                <c:pt idx="5">
                  <c:v>12000</c:v>
                </c:pt>
                <c:pt idx="6">
                  <c:v>396100</c:v>
                </c:pt>
                <c:pt idx="7">
                  <c:v>565900</c:v>
                </c:pt>
                <c:pt idx="8">
                  <c:v>60000</c:v>
                </c:pt>
                <c:pt idx="9">
                  <c:v>40329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525-4A76-956F-07BC478C8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65217240321687964"/>
          <c:y val="1.7364975338117487E-2"/>
          <c:w val="0.34782759678312036"/>
          <c:h val="0.98263502466188246"/>
        </c:manualLayout>
      </c:layout>
      <c:overlay val="0"/>
      <c:txPr>
        <a:bodyPr/>
        <a:lstStyle/>
        <a:p>
          <a:pPr>
            <a:defRPr sz="1298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14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97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28901920370022E-4"/>
          <c:y val="0.18419860853622663"/>
          <c:w val="0.68537111753482416"/>
          <c:h val="0.73260362437319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Pt>
            <c:idx val="0"/>
            <c:bubble3D val="0"/>
            <c:explosion val="14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605-48B5-BA12-B3CFB61B223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D605-48B5-BA12-B3CFB61B223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D605-48B5-BA12-B3CFB61B2232}"/>
              </c:ext>
            </c:extLst>
          </c:dPt>
          <c:dPt>
            <c:idx val="3"/>
            <c:bubble3D val="0"/>
            <c:spPr>
              <a:solidFill>
                <a:srgbClr val="EB53C3"/>
              </a:solidFill>
            </c:spPr>
            <c:extLst>
              <c:ext xmlns:c16="http://schemas.microsoft.com/office/drawing/2014/chart" uri="{C3380CC4-5D6E-409C-BE32-E72D297353CC}">
                <c16:uniqueId val="{00000007-D605-48B5-BA12-B3CFB61B223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D605-48B5-BA12-B3CFB61B2232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A-D605-48B5-BA12-B3CFB61B2232}"/>
              </c:ext>
            </c:extLst>
          </c:dPt>
          <c:dPt>
            <c:idx val="6"/>
            <c:bubble3D val="0"/>
            <c:spPr>
              <a:solidFill>
                <a:srgbClr val="FF9999"/>
              </a:solidFill>
            </c:spPr>
            <c:extLst>
              <c:ext xmlns:c16="http://schemas.microsoft.com/office/drawing/2014/chart" uri="{C3380CC4-5D6E-409C-BE32-E72D297353CC}">
                <c16:uniqueId val="{0000000C-D605-48B5-BA12-B3CFB61B2232}"/>
              </c:ext>
            </c:extLst>
          </c:dPt>
          <c:dPt>
            <c:idx val="7"/>
            <c:bubble3D val="0"/>
            <c:explosion val="24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D605-48B5-BA12-B3CFB61B2232}"/>
              </c:ext>
            </c:extLst>
          </c:dPt>
          <c:dPt>
            <c:idx val="8"/>
            <c:bubble3D val="0"/>
            <c:explosion val="43"/>
            <c:spPr>
              <a:solidFill>
                <a:srgbClr val="660066"/>
              </a:solidFill>
            </c:spPr>
            <c:extLst>
              <c:ext xmlns:c16="http://schemas.microsoft.com/office/drawing/2014/chart" uri="{C3380CC4-5D6E-409C-BE32-E72D297353CC}">
                <c16:uniqueId val="{00000010-D605-48B5-BA12-B3CFB61B2232}"/>
              </c:ext>
            </c:extLst>
          </c:dPt>
          <c:dPt>
            <c:idx val="9"/>
            <c:bubble3D val="0"/>
            <c:explosion val="21"/>
            <c:spPr>
              <a:solidFill>
                <a:srgbClr val="049615"/>
              </a:solidFill>
            </c:spPr>
            <c:extLst>
              <c:ext xmlns:c16="http://schemas.microsoft.com/office/drawing/2014/chart" uri="{C3380CC4-5D6E-409C-BE32-E72D297353CC}">
                <c16:uniqueId val="{00000012-D605-48B5-BA12-B3CFB61B2232}"/>
              </c:ext>
            </c:extLst>
          </c:dPt>
          <c:dLbls>
            <c:dLbl>
              <c:idx val="0"/>
              <c:layout>
                <c:manualLayout>
                  <c:x val="-6.647669453231396E-2"/>
                  <c:y val="0.169685244600723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5-48B5-BA12-B3CFB61B2232}"/>
                </c:ext>
              </c:extLst>
            </c:dLbl>
            <c:dLbl>
              <c:idx val="1"/>
              <c:layout>
                <c:manualLayout>
                  <c:x val="2.0098380301162955E-2"/>
                  <c:y val="-6.2553206044726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05-48B5-BA12-B3CFB61B2232}"/>
                </c:ext>
              </c:extLst>
            </c:dLbl>
            <c:dLbl>
              <c:idx val="2"/>
              <c:layout>
                <c:manualLayout>
                  <c:x val="3.4221513993719983E-2"/>
                  <c:y val="1.39086176347852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05-48B5-BA12-B3CFB61B2232}"/>
                </c:ext>
              </c:extLst>
            </c:dLbl>
            <c:dLbl>
              <c:idx val="3"/>
              <c:layout>
                <c:manualLayout>
                  <c:x val="5.5593109496507337E-2"/>
                  <c:y val="9.03499182497930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05-48B5-BA12-B3CFB61B2232}"/>
                </c:ext>
              </c:extLst>
            </c:dLbl>
            <c:dLbl>
              <c:idx val="4"/>
              <c:layout>
                <c:manualLayout>
                  <c:x val="6.6864396433875845E-2"/>
                  <c:y val="-0.215464813205907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5-48B5-BA12-B3CFB61B2232}"/>
                </c:ext>
              </c:extLst>
            </c:dLbl>
            <c:dLbl>
              <c:idx val="5"/>
              <c:layout>
                <c:manualLayout>
                  <c:x val="-3.2835708865744925E-2"/>
                  <c:y val="0.243280406630318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05-48B5-BA12-B3CFB61B2232}"/>
                </c:ext>
              </c:extLst>
            </c:dLbl>
            <c:dLbl>
              <c:idx val="6"/>
              <c:layout>
                <c:manualLayout>
                  <c:x val="-6.6811552502925822E-2"/>
                  <c:y val="0.104280700794242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05-48B5-BA12-B3CFB61B2232}"/>
                </c:ext>
              </c:extLst>
            </c:dLbl>
            <c:dLbl>
              <c:idx val="7"/>
              <c:layout>
                <c:manualLayout>
                  <c:x val="-7.5329562793041163E-2"/>
                  <c:y val="3.82276281494352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605-48B5-BA12-B3CFB61B2232}"/>
                </c:ext>
              </c:extLst>
            </c:dLbl>
            <c:dLbl>
              <c:idx val="8"/>
              <c:layout>
                <c:manualLayout>
                  <c:x val="-2.5911751929450548E-2"/>
                  <c:y val="-6.25543006081668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05-48B5-BA12-B3CFB61B2232}"/>
                </c:ext>
              </c:extLst>
            </c:dLbl>
            <c:dLbl>
              <c:idx val="9"/>
              <c:layout>
                <c:manualLayout>
                  <c:x val="5.2045879747919348E-2"/>
                  <c:y val="-0.19461392695157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05-48B5-BA12-B3CFB61B2232}"/>
                </c:ext>
              </c:extLst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 prstMaterial="metal"/>
            </c:spPr>
            <c:txPr>
              <a:bodyPr/>
              <a:lstStyle/>
              <a:p>
                <a:pPr>
                  <a:defRPr sz="1398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5605397</c:v>
                </c:pt>
                <c:pt idx="1">
                  <c:v>249200</c:v>
                </c:pt>
                <c:pt idx="2">
                  <c:v>585600</c:v>
                </c:pt>
                <c:pt idx="3">
                  <c:v>656800</c:v>
                </c:pt>
                <c:pt idx="4">
                  <c:v>5661574</c:v>
                </c:pt>
                <c:pt idx="5">
                  <c:v>12000</c:v>
                </c:pt>
                <c:pt idx="6">
                  <c:v>396100</c:v>
                </c:pt>
                <c:pt idx="7">
                  <c:v>565900</c:v>
                </c:pt>
                <c:pt idx="8">
                  <c:v>60000</c:v>
                </c:pt>
                <c:pt idx="9">
                  <c:v>40329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605-48B5-BA12-B3CFB61B2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611083552954238"/>
          <c:y val="2.4315398075240593E-2"/>
          <c:w val="0.388916447045762"/>
          <c:h val="0.97568460192475936"/>
        </c:manualLayout>
      </c:layout>
      <c:overlay val="0"/>
      <c:txPr>
        <a:bodyPr/>
        <a:lstStyle/>
        <a:p>
          <a:pPr>
            <a:defRPr sz="1298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14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37C7-6FE1-4636-AB53-3B9822AB262E}" type="datetimeFigureOut">
              <a:rPr lang="ru-RU"/>
              <a:t>09.08.2021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fld id="{8169BC4C-69F4-4E9D-B808-7AE724880D5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A0A0-FFCB-4805-B681-C638D7322EEF}" type="datetimeFigureOut">
              <a:rPr lang="ru-RU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5E46-696A-4076-B3D8-C6E970A4714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6F5E-560B-4B61-B24F-709D3C4F7E3C}" type="datetimeFigureOut">
              <a:rPr lang="ru-RU"/>
              <a:t>09.08.2021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2DC1-02C3-4EF8-95B8-F858C22F459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2F692-C5D5-4DD3-8105-F62A883C439B}" type="datetimeFigureOut">
              <a:rPr lang="ru-RU"/>
              <a:t>09.08.2021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0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238" cy="247650"/>
          </a:xfrm>
        </p:spPr>
        <p:txBody>
          <a:bodyPr/>
          <a:lstStyle>
            <a:lvl1pPr>
              <a:defRPr/>
            </a:lvl1pPr>
          </a:lstStyle>
          <a:p>
            <a:fld id="{1CAC99E8-1CB5-429F-BC37-32970559D07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7BEE-A944-4F9B-862C-739152CEEB42}" type="datetimeFigureOut">
              <a:rPr lang="ru-RU"/>
              <a:t>09.08.2021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B333E-8618-42D9-9BD3-606E0C8419B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7B44-7EC3-4A8A-9728-12D61C6D3D4F}" type="datetimeFigureOut">
              <a:rPr lang="ru-RU"/>
              <a:t>09.08.2021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47D3B-1844-4A64-A5F1-8328D9AA611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4CC49-DF2F-449D-A815-A5A61C9DB930}" type="datetimeFigureOut">
              <a:rPr lang="ru-RU"/>
              <a:t>09.08.2021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A912EBBB-8615-41E7-B951-033168FB8D77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8077-BA25-41AD-B6BB-7D3DF0415237}" type="datetimeFigureOut">
              <a:rPr lang="ru-RU"/>
              <a:t>09.08.2021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A2F-8DFE-4B87-B50B-3C4FB046A58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B2399-C39D-41E2-B2B4-B340992B9A71}" type="datetimeFigureOut">
              <a:rPr lang="ru-RU"/>
              <a:t>09.08.2021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5AD10-03FE-4F5A-BDD4-522624C8046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CC81-A1BD-4B82-A68A-5B98018B79CA}" type="datetimeFigureOut">
              <a:rPr lang="ru-RU"/>
              <a:t>09.08.2021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790CA-CBC8-4C5E-BD99-89759EA4A13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A797-60AD-43C2-8812-97B4E0072686}" type="datetimeFigureOut">
              <a:rPr lang="ru-RU"/>
              <a:t>09.08.2021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BDC1D-B977-4DCA-B2B2-28022571ECF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4590F9-AE67-4AA1-81FA-E857680CF6DB}" type="datetimeFigureOut">
              <a:rPr lang="ru-RU"/>
              <a:t>09.08.2021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E9D06651-4A69-428F-8F6D-8DC41F3B7CF6}" type="slidenum">
              <a:rPr lang="ru-RU" altLang="ru-RU"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regradnay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0"/>
            <a:ext cx="12245975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1388" y="4337050"/>
            <a:ext cx="9131300" cy="1881188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Урупского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0"/>
            <a:ext cx="6777038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на 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прогнозируется в сумме </a:t>
            </a:r>
            <a:r>
              <a:rPr lang="ru-RU" altLang="ru-RU" sz="2000" b="1">
                <a:solidFill>
                  <a:schemeClr val="tx1"/>
                </a:solidFill>
              </a:rPr>
              <a:t>6 918 300,00 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</p:txBody>
      </p:sp>
      <p:graphicFrame>
        <p:nvGraphicFramePr>
          <p:cNvPr id="23556" name="Диаграмма 6"/>
          <p:cNvGraphicFramePr/>
          <p:nvPr>
            <p:extLst>
              <p:ext uri="{D42A27DB-BD31-4B8C-83A1-F6EECF244321}">
                <p14:modId xmlns:p14="http://schemas.microsoft.com/office/powerpoint/2010/main" val="3940964233"/>
              </p:ext>
            </p:extLst>
          </p:nvPr>
        </p:nvGraphicFramePr>
        <p:xfrm>
          <a:off x="384175" y="3313113"/>
          <a:ext cx="1052671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10534015" imgH="3096895" progId="Excel.Chart.8">
                  <p:embed/>
                </p:oleObj>
              </mc:Choice>
              <mc:Fallback>
                <p:oleObj name="Диаграмма" r:id="rId2" imgW="10534015" imgH="3096895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3313113"/>
                        <a:ext cx="10526712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343150" y="6399213"/>
            <a:ext cx="660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Безвозмездные поступления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ru-RU" altLang="ru-RU" sz="2000" b="1">
                <a:solidFill>
                  <a:schemeClr val="tx1"/>
                </a:solidFill>
              </a:rPr>
              <a:t>6 914 600,00 рублей.</a:t>
            </a: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0788" y="5083175"/>
            <a:ext cx="33512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Межбюджетные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трансферты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6313" y="1789113"/>
            <a:ext cx="9277350" cy="4829175"/>
          </a:xfrm>
        </p:spPr>
        <p:txBody>
          <a:bodyPr>
            <a:normAutofit fontScale="92500"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Межбюджетные трансферты из бюджетов бюджетной системы Российской Федерации, получаемые бюджетом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поселения, предоставляются в форме: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- дотаций на выравнивание бюджетной обеспеченности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поселений;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- субвенций </a:t>
            </a:r>
            <a:r>
              <a:rPr lang="ru-RU" sz="2800" dirty="0">
                <a:solidFill>
                  <a:schemeClr val="tx1"/>
                </a:solidFill>
              </a:rPr>
              <a:t>на осуществление первичного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</a:rPr>
              <a:t>воинского учета на территориях, где отсутствуют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>
                <a:solidFill>
                  <a:schemeClr val="tx1"/>
                </a:solidFill>
              </a:rPr>
              <a:t> военные комиссариаты</a:t>
            </a:r>
            <a:r>
              <a:rPr lang="ru-RU" sz="28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81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63" y="98425"/>
            <a:ext cx="27257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ФУНКЦИОНАЛЬНОЕ СТРОЕНИЕ </a:t>
            </a:r>
            <a:b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РАСХОДОВ БЮДЖЕТА </a:t>
            </a:r>
            <a:b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2147888" y="2322411"/>
            <a:ext cx="9205912" cy="5318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0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сумме 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17 137 900,00 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5604" name="Диаграмма 6"/>
          <p:cNvGraphicFramePr/>
          <p:nvPr/>
        </p:nvGraphicFramePr>
        <p:xfrm>
          <a:off x="1857375" y="2963863"/>
          <a:ext cx="9374188" cy="375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9381490" imgH="3761105" progId="Excel.Chart.8">
                  <p:embed/>
                </p:oleObj>
              </mc:Choice>
              <mc:Fallback>
                <p:oleObj name="Диаграмма" r:id="rId2" imgW="9381490" imgH="3761105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963863"/>
                        <a:ext cx="9374188" cy="375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ФУНКЦИОНАЛЬНОЕ СТРОЕНИЕ </a:t>
            </a:r>
            <a:b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РАСХОДОВ БЮДЖЕТА </a:t>
            </a:r>
            <a:b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2147888" y="2419688"/>
            <a:ext cx="9205912" cy="5318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сумме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13 680 000,00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724154"/>
              </p:ext>
            </p:extLst>
          </p:nvPr>
        </p:nvGraphicFramePr>
        <p:xfrm>
          <a:off x="1908175" y="3014663"/>
          <a:ext cx="9272588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754" y="89703"/>
            <a:ext cx="9767046" cy="1325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b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ФУНКЦИОНАЛЬНОЕ СТРОЕНИЕ </a:t>
            </a:r>
            <a:b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РАСХОДОВ БЮДЖЕТА </a:t>
            </a:r>
            <a:b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</a:t>
            </a:r>
            <a:endParaRPr lang="ru-RU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2147888" y="2380777"/>
            <a:ext cx="9205912" cy="5318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запланированы расходы в сумме </a:t>
            </a:r>
            <a:r>
              <a:rPr lang="ru-RU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13 832 900,00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33276"/>
              </p:ext>
            </p:extLst>
          </p:nvPr>
        </p:nvGraphicFramePr>
        <p:xfrm>
          <a:off x="1810899" y="2995207"/>
          <a:ext cx="9272588" cy="365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856" y="365125"/>
            <a:ext cx="9466943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1825625"/>
            <a:ext cx="10198100" cy="44989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бюджете можно получить на официальном сайте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сельского поселения</a:t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Урупского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Карачаево-Черкесской Республики по адресу: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http://pregradnaya.ru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148" y="426041"/>
            <a:ext cx="946694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 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ДОХОДЫ                    РАСХОДЫ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778000" y="1714500"/>
            <a:ext cx="4483100" cy="402431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400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Доходная часть бюджета 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за счет налогов, которые выплачивают физические и юридические лица, а также поступлений МБТ (межбюджетных трансфертов).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altLang="ru-RU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530975" y="1585913"/>
            <a:ext cx="52673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u="sng">
                <a:solidFill>
                  <a:srgbClr val="C00000"/>
                </a:solidFill>
                <a:latin typeface="Arial" panose="020B0604020202020204" pitchFamily="34" charset="0"/>
              </a:rPr>
              <a:t>Расходная часть бюджета 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–</a:t>
            </a:r>
            <a:r>
              <a:rPr lang="ru-RU" altLang="ru-RU" sz="24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>
                <a:solidFill>
                  <a:schemeClr val="tx1"/>
                </a:solidFill>
                <a:latin typeface="Arial" panose="020B0604020202020204" pitchFamily="34" charset="0"/>
              </a:rPr>
              <a:t> это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15365" name="Рисунок 6" descr="image00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1075" y="4733925"/>
            <a:ext cx="50276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ИДЕАЛЬНЫЙ БЮДЖЕТ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7888" y="1582738"/>
            <a:ext cx="9205912" cy="2760662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= РАСХОДЫ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это равенство нарушается,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возникает профицит и дефицит бюджета: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786063" y="4276725"/>
            <a:ext cx="5413375" cy="1160463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3338513" y="3427413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flipV="1">
            <a:off x="6705600" y="4745038"/>
            <a:ext cx="1450975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36950" y="4106863"/>
            <a:ext cx="105410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2613" y="5018088"/>
            <a:ext cx="996950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5807075" y="3427413"/>
            <a:ext cx="2374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u="sng">
                <a:solidFill>
                  <a:schemeClr val="tx1"/>
                </a:solidFill>
              </a:rPr>
              <a:t>Дефицит</a:t>
            </a:r>
            <a:r>
              <a:rPr lang="ru-RU" altLang="ru-RU" sz="1600">
                <a:solidFill>
                  <a:schemeClr val="tx1"/>
                </a:solidFill>
              </a:rPr>
              <a:t> – превышение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расходов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над его доходами</a:t>
            </a:r>
          </a:p>
        </p:txBody>
      </p:sp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2759075" y="5748338"/>
            <a:ext cx="248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u="sng">
                <a:solidFill>
                  <a:schemeClr val="tx1"/>
                </a:solidFill>
              </a:rPr>
              <a:t>Профицит</a:t>
            </a:r>
            <a:r>
              <a:rPr lang="ru-RU" altLang="ru-RU" sz="1600">
                <a:solidFill>
                  <a:schemeClr val="tx1"/>
                </a:solidFill>
              </a:rPr>
              <a:t> – превышение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доходов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над его расходами</a:t>
            </a:r>
          </a:p>
        </p:txBody>
      </p:sp>
      <p:pic>
        <p:nvPicPr>
          <p:cNvPr id="16395" name="Рисунок 1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3913" y="4276725"/>
            <a:ext cx="231298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863" y="1858963"/>
            <a:ext cx="7997825" cy="2760662"/>
          </a:xfrm>
        </p:spPr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Составление проекта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2"/>
              </a:buClr>
              <a:buFont typeface="Wingdings 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bg2">
                  <a:lumMod val="10000"/>
                </a:schemeClr>
              </a:buClr>
              <a:buFont typeface="Wingdings 2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и утверждение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отчета об исполнении бюджета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77125" y="3592513"/>
            <a:ext cx="471487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7538" y="365125"/>
            <a:ext cx="9466262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 И ГРАЖДАНИН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975" y="1690688"/>
            <a:ext cx="3757613" cy="27606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как 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налогоплательщик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формировать доход бюджета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286625" y="1612900"/>
            <a:ext cx="37163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Гражданин как </a:t>
            </a:r>
            <a:r>
              <a:rPr lang="ru-RU" altLang="ru-RU" sz="2400" b="1">
                <a:solidFill>
                  <a:srgbClr val="0070C0"/>
                </a:solidFill>
                <a:latin typeface="Arial" panose="020B0604020202020204" pitchFamily="34" charset="0"/>
              </a:rPr>
              <a:t>получатель социальных гарантий</a:t>
            </a: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</a:rPr>
              <a:t>получает социальные гарантии – расходную часть бюджета (образование, культура, социальные льготы и другие направления социальной гарантии населению)</a:t>
            </a:r>
            <a:endParaRPr lang="ru-RU" altLang="ru-RU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382963" y="2687638"/>
            <a:ext cx="923925" cy="339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547100" y="2776538"/>
            <a:ext cx="925513" cy="338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4059238"/>
            <a:ext cx="45989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050" y="809625"/>
            <a:ext cx="9467850" cy="13255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ПУБЛИЧНЫЕ СЛУШАНИЯ ПО ПРОЕКТУ БЮДЖЕТА</a:t>
            </a:r>
            <a:endParaRPr lang="ru-RU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775" y="2487613"/>
            <a:ext cx="10614025" cy="3824287"/>
          </a:xfrm>
        </p:spPr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Публичные слушания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форма участия населения в осуществлении местного самоуправления, это средства развития местной демократии, способ привлечения граждан к осуществлению вопросов, находящихся в компетенции муниципальной власти.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публичных слушаний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преследует цели обеспечения гласности при подготовке и принятии доходов, информирования населения о предполагаемых решениях ОМС. Кроме того, публичные слушания позволяют выявить общественное мнение по проектам муниципальных правовых актов, служат цели выработки предложений и рекомендаций граждан.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" y="147638"/>
            <a:ext cx="2600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925" y="622300"/>
            <a:ext cx="10013950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ОСНОВНЫЕ ХАРАКТЕРИСТИКИ БЮДЖЕТА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</a:t>
            </a:r>
            <a:b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карачаево-черкесской Республики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0483" name="Объект 14"/>
          <p:cNvGraphicFramePr>
            <a:graphicFrameLocks noGrp="1"/>
          </p:cNvGraphicFramePr>
          <p:nvPr>
            <p:ph idx="1"/>
          </p:nvPr>
        </p:nvGraphicFramePr>
        <p:xfrm>
          <a:off x="355600" y="2355850"/>
          <a:ext cx="11684000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11685905" imgH="4559935" progId="Excel.Chart.8">
                  <p:embed/>
                </p:oleObj>
              </mc:Choice>
              <mc:Fallback>
                <p:oleObj name="Диаграмма" r:id="rId2" imgW="11685905" imgH="4559935" progId="Excel.Chart.8">
                  <p:embed/>
                  <p:pic>
                    <p:nvPicPr>
                      <p:cNvPr id="0" name="Объект 1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355850"/>
                        <a:ext cx="11684000" cy="455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на 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сумме </a:t>
            </a:r>
            <a:r>
              <a:rPr lang="ru-RU" altLang="ru-RU" sz="2000" b="1">
                <a:solidFill>
                  <a:schemeClr val="tx1"/>
                </a:solidFill>
              </a:rPr>
              <a:t>6 634 500,00 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</p:txBody>
      </p:sp>
      <p:graphicFrame>
        <p:nvGraphicFramePr>
          <p:cNvPr id="21508" name="Диаграмма 6"/>
          <p:cNvGraphicFramePr/>
          <p:nvPr/>
        </p:nvGraphicFramePr>
        <p:xfrm>
          <a:off x="595313" y="3297238"/>
          <a:ext cx="1052671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10534015" imgH="3096895" progId="Excel.Chart.8">
                  <p:embed/>
                </p:oleObj>
              </mc:Choice>
              <mc:Fallback>
                <p:oleObj name="Диаграмма" r:id="rId2" imgW="10534015" imgH="3096895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3297238"/>
                        <a:ext cx="10526712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2343150" y="6399213"/>
            <a:ext cx="660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Безвозмездные поступления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: 10</a:t>
            </a:r>
            <a:r>
              <a:rPr lang="ru-RU" altLang="ru-RU" sz="2000" b="1">
                <a:solidFill>
                  <a:schemeClr val="tx1"/>
                </a:solidFill>
              </a:rPr>
              <a:t> 503 400,00 рублей.</a:t>
            </a: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8" y="649288"/>
            <a:ext cx="9467850" cy="1325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ОБЪЁМ БЮДЖЕТА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Преградненского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сельского поселения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урупского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района карачаево-черкесской Республики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2021 год, плановый период 2022 и 2023 гг. 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781175" y="2613025"/>
            <a:ext cx="9205913" cy="78581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налоговых и неналоговых доходов местного бюджета на 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 прогнозируется в сумме </a:t>
            </a:r>
            <a:r>
              <a:rPr lang="ru-RU" altLang="ru-RU" sz="2000" b="1">
                <a:solidFill>
                  <a:schemeClr val="tx1"/>
                </a:solidFill>
              </a:rPr>
              <a:t>6 774 300,00 </a:t>
            </a: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рублей:</a:t>
            </a:r>
          </a:p>
        </p:txBody>
      </p:sp>
      <p:graphicFrame>
        <p:nvGraphicFramePr>
          <p:cNvPr id="22532" name="Диаграмма 6"/>
          <p:cNvGraphicFramePr/>
          <p:nvPr>
            <p:extLst>
              <p:ext uri="{D42A27DB-BD31-4B8C-83A1-F6EECF244321}">
                <p14:modId xmlns:p14="http://schemas.microsoft.com/office/powerpoint/2010/main" val="3272477253"/>
              </p:ext>
            </p:extLst>
          </p:nvPr>
        </p:nvGraphicFramePr>
        <p:xfrm>
          <a:off x="809321" y="3313113"/>
          <a:ext cx="10526712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10534015" imgH="3096895" progId="Excel.Chart.8">
                  <p:embed/>
                </p:oleObj>
              </mc:Choice>
              <mc:Fallback>
                <p:oleObj name="Диаграмма" r:id="rId2" imgW="10534015" imgH="3096895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21" y="3313113"/>
                        <a:ext cx="10526712" cy="308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343150" y="6399213"/>
            <a:ext cx="6608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Arial" panose="020B0604020202020204" pitchFamily="34" charset="0"/>
              </a:rPr>
              <a:t>Безвозмездные поступления</a:t>
            </a:r>
            <a:r>
              <a:rPr lang="ru-RU" altLang="ru-RU" sz="2000" b="1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ru-RU" altLang="ru-RU" sz="2000" b="1">
                <a:solidFill>
                  <a:schemeClr val="tx1"/>
                </a:solidFill>
              </a:rPr>
              <a:t>6 905 700,00 рублей.</a:t>
            </a:r>
            <a:endParaRPr lang="ru-RU" altLang="ru-RU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</TotalTime>
  <Words>598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Franklin Gothic Book</vt:lpstr>
      <vt:lpstr>Franklin Gothic Medium</vt:lpstr>
      <vt:lpstr>Wingdings 2</vt:lpstr>
      <vt:lpstr>Трек</vt:lpstr>
      <vt:lpstr>Диаграмма</vt:lpstr>
      <vt:lpstr>Презентация PowerPoint</vt:lpstr>
      <vt:lpstr>    ДОХОДЫ                    РАСХОДЫ</vt:lpstr>
      <vt:lpstr>ИДЕАЛЬНЫЙ БЮДЖЕТ</vt:lpstr>
      <vt:lpstr>СТАДИИ БЮДЖЕТНОГО ПРОЦЕССА</vt:lpstr>
      <vt:lpstr>БЮДЖЕТ И ГРАЖДАНИН</vt:lpstr>
      <vt:lpstr>ПУБЛИЧНЫЕ СЛУШАНИЯ ПО ПРОЕКТУ БЮДЖЕТА</vt:lpstr>
      <vt:lpstr>ОСНОВНЫЕ ХАРАКТЕРИСТИКИ БЮДЖЕТА Преградненского сельского поселения Урупского района  карачаево-черкесской Республики на 2021 год, плановый период 2022 и 2023 гг.</vt:lpstr>
      <vt:lpstr>ОБЪЁМ БЮДЖЕТА  Преградненского сельского поселения урупского района карачаево-черкесской Республики на 2021 год, плановый период 2022 и 2023 гг. </vt:lpstr>
      <vt:lpstr>ОБЪЁМ БЮДЖЕТА  Преградненского сельского поселения урупского района карачаево-черкесской Республики на 2021 год, плановый период 2022 и 2023 гг. </vt:lpstr>
      <vt:lpstr>ОБЪЁМ БЮДЖЕТА  Преградненского сельского поселения урупского района карачаево-черкесской Республики на 2021 год, плановый период 2022 и 2023 гг. </vt:lpstr>
      <vt:lpstr>Межбюджетные  трансферты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2021 год, плановый период 2022 и 2023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2021 год, плановый период 2022 и 2023 гг.</vt:lpstr>
      <vt:lpstr>  ФУНКЦИОНАЛЬНОЕ СТРОЕНИЕ  РАСХОДОВ БЮДЖЕТА   Преградненского сельского поселения урупского района карачаево-черкесской Республики на 2021 год, плановый период 2022 и 2023 гг.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</cp:lastModifiedBy>
  <cp:revision>197</cp:revision>
  <dcterms:created xsi:type="dcterms:W3CDTF">2018-07-26T06:15:00Z</dcterms:created>
  <dcterms:modified xsi:type="dcterms:W3CDTF">2021-08-09T05:10:38Z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