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4" r:id="rId10"/>
    <p:sldId id="325" r:id="rId11"/>
    <p:sldId id="326" r:id="rId12"/>
    <p:sldId id="265" r:id="rId13"/>
    <p:sldId id="266" r:id="rId14"/>
    <p:sldId id="327" r:id="rId15"/>
    <p:sldId id="328" r:id="rId16"/>
    <p:sldId id="271" r:id="rId17"/>
  </p:sldIdLst>
  <p:sldSz cx="12192000" cy="6858000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615"/>
    <a:srgbClr val="2C762E"/>
    <a:srgbClr val="660066"/>
    <a:srgbClr val="FF9999"/>
    <a:srgbClr val="EB53C3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6263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23304323801625E-2"/>
          <c:y val="6.1129324550228216E-2"/>
          <c:w val="0.88257494129023351"/>
          <c:h val="0.79066306787374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771929824561403E-3"/>
                  <c:y val="2.85330678035558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3E-4ACC-AB36-26F884024C89}"/>
                </c:ext>
              </c:extLst>
            </c:dLbl>
            <c:dLbl>
              <c:idx val="1"/>
              <c:layout>
                <c:manualLayout>
                  <c:x val="-9.86842105263157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3E-4ACC-AB36-26F884024C89}"/>
                </c:ext>
              </c:extLst>
            </c:dLbl>
            <c:dLbl>
              <c:idx val="2"/>
              <c:layout>
                <c:manualLayout>
                  <c:x val="-1.425438596491228E-2"/>
                  <c:y val="2.85330678035558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3E-4ACC-AB36-26F884024C89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2020 (руб.)</c:v>
                </c:pt>
                <c:pt idx="1">
                  <c:v>2021 (руб.)</c:v>
                </c:pt>
                <c:pt idx="2">
                  <c:v>2021 (руб.)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11464500</c:v>
                </c:pt>
                <c:pt idx="1">
                  <c:v>11464500</c:v>
                </c:pt>
                <c:pt idx="2">
                  <c:v>11464500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3E-4ACC-AB36-26F884024C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7543859649120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3E-4ACC-AB36-26F884024C89}"/>
                </c:ext>
              </c:extLst>
            </c:dLbl>
            <c:dLbl>
              <c:idx val="1"/>
              <c:layout>
                <c:manualLayout>
                  <c:x val="1.0964912280701754E-2"/>
                  <c:y val="-5.7066135607111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3E-4ACC-AB36-26F884024C89}"/>
                </c:ext>
              </c:extLst>
            </c:dLbl>
            <c:dLbl>
              <c:idx val="2"/>
              <c:layout>
                <c:manualLayout>
                  <c:x val="8.771929824561484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3E-4ACC-AB36-26F884024C89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2020 (руб.)</c:v>
                </c:pt>
                <c:pt idx="1">
                  <c:v>2021 (руб.)</c:v>
                </c:pt>
                <c:pt idx="2">
                  <c:v>2021 (руб.)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11464500</c:v>
                </c:pt>
                <c:pt idx="1">
                  <c:v>11464500</c:v>
                </c:pt>
                <c:pt idx="2">
                  <c:v>11464500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3E-4ACC-AB36-26F884024C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2020 (руб.)</c:v>
                </c:pt>
                <c:pt idx="1">
                  <c:v>2021 (руб.)</c:v>
                </c:pt>
                <c:pt idx="2">
                  <c:v>2021 (руб.)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3E-4ACC-AB36-26F884024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9345408"/>
        <c:axId val="94302592"/>
      </c:barChart>
      <c:catAx>
        <c:axId val="14934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3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302592"/>
        <c:crosses val="autoZero"/>
        <c:auto val="1"/>
        <c:lblAlgn val="ctr"/>
        <c:lblOffset val="100"/>
        <c:noMultiLvlLbl val="0"/>
      </c:catAx>
      <c:valAx>
        <c:axId val="94302592"/>
        <c:scaling>
          <c:orientation val="minMax"/>
        </c:scaling>
        <c:delete val="0"/>
        <c:axPos val="l"/>
        <c:majorGridlines>
          <c:spPr>
            <a:ln w="9523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45408"/>
        <c:crosses val="autoZero"/>
        <c:crossBetween val="between"/>
      </c:valAx>
      <c:spPr>
        <a:noFill/>
        <a:ln w="25393">
          <a:noFill/>
        </a:ln>
      </c:spPr>
    </c:plotArea>
    <c:legend>
      <c:legendPos val="b"/>
      <c:overlay val="0"/>
      <c:spPr>
        <a:noFill/>
        <a:ln w="2539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1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44857310989414E-2"/>
          <c:y val="6.9127759681505613E-2"/>
          <c:w val="0.63351497360198006"/>
          <c:h val="0.930872403712846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032-4D59-8943-5AFA84CC40DF}"/>
              </c:ext>
            </c:extLst>
          </c:dPt>
          <c:dPt>
            <c:idx val="1"/>
            <c:bubble3D val="0"/>
            <c:explosion val="8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032-4D59-8943-5AFA84CC40DF}"/>
              </c:ext>
            </c:extLst>
          </c:dPt>
          <c:dPt>
            <c:idx val="2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032-4D59-8943-5AFA84CC40DF}"/>
              </c:ext>
            </c:extLst>
          </c:dPt>
          <c:dPt>
            <c:idx val="3"/>
            <c:bubble3D val="0"/>
            <c:explosion val="9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032-4D59-8943-5AFA84CC40DF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2032-4D59-8943-5AFA84CC40DF}"/>
              </c:ext>
            </c:extLst>
          </c:dPt>
          <c:dLbls>
            <c:dLbl>
              <c:idx val="0"/>
              <c:layout>
                <c:manualLayout>
                  <c:x val="-0.12224411956074714"/>
                  <c:y val="3.40717135212206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32-4D59-8943-5AFA84CC40DF}"/>
                </c:ext>
              </c:extLst>
            </c:dLbl>
            <c:dLbl>
              <c:idx val="1"/>
              <c:layout>
                <c:manualLayout>
                  <c:x val="-4.7042938562300123E-2"/>
                  <c:y val="-2.3127200103209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32-4D59-8943-5AFA84CC40DF}"/>
                </c:ext>
              </c:extLst>
            </c:dLbl>
            <c:dLbl>
              <c:idx val="2"/>
              <c:layout>
                <c:manualLayout>
                  <c:x val="-3.1265275615264376E-2"/>
                  <c:y val="5.5311107388172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32-4D59-8943-5AFA84CC40DF}"/>
                </c:ext>
              </c:extLst>
            </c:dLbl>
            <c:dLbl>
              <c:idx val="3"/>
              <c:layout>
                <c:manualLayout>
                  <c:x val="-4.1077064687650357E-2"/>
                  <c:y val="-1.41397218964650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32-4D59-8943-5AFA84CC40DF}"/>
                </c:ext>
              </c:extLst>
            </c:dLbl>
            <c:dLbl>
              <c:idx val="4"/>
              <c:layout>
                <c:manualLayout>
                  <c:x val="-3.2887568825078414E-2"/>
                  <c:y val="-6.38354553176944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32-4D59-8943-5AFA84CC40DF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2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4530000</c:v>
                </c:pt>
                <c:pt idx="1">
                  <c:v>1132000</c:v>
                </c:pt>
                <c:pt idx="2">
                  <c:v>25000</c:v>
                </c:pt>
                <c:pt idx="3">
                  <c:v>600000</c:v>
                </c:pt>
                <c:pt idx="4">
                  <c:v>120600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32-4D59-8943-5AFA84CC4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628624504128765"/>
          <c:y val="1.5680492167778389E-2"/>
          <c:w val="0.42635515766008703"/>
          <c:h val="0.984319507832221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2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31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1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44857310989414E-2"/>
          <c:y val="6.9127759681505613E-2"/>
          <c:w val="0.63351497360198006"/>
          <c:h val="0.930872403712846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B82-47E8-BB20-958B56AE4102}"/>
              </c:ext>
            </c:extLst>
          </c:dPt>
          <c:dPt>
            <c:idx val="1"/>
            <c:bubble3D val="0"/>
            <c:explosion val="8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B82-47E8-BB20-958B56AE4102}"/>
              </c:ext>
            </c:extLst>
          </c:dPt>
          <c:dPt>
            <c:idx val="2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B82-47E8-BB20-958B56AE4102}"/>
              </c:ext>
            </c:extLst>
          </c:dPt>
          <c:dPt>
            <c:idx val="3"/>
            <c:bubble3D val="0"/>
            <c:explosion val="9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B82-47E8-BB20-958B56AE4102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1B82-47E8-BB20-958B56AE4102}"/>
              </c:ext>
            </c:extLst>
          </c:dPt>
          <c:dLbls>
            <c:dLbl>
              <c:idx val="0"/>
              <c:layout>
                <c:manualLayout>
                  <c:x val="-0.12224411956074714"/>
                  <c:y val="3.40717135212206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82-47E8-BB20-958B56AE4102}"/>
                </c:ext>
              </c:extLst>
            </c:dLbl>
            <c:dLbl>
              <c:idx val="1"/>
              <c:layout>
                <c:manualLayout>
                  <c:x val="-4.7042938562300123E-2"/>
                  <c:y val="-2.3127200103209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82-47E8-BB20-958B56AE4102}"/>
                </c:ext>
              </c:extLst>
            </c:dLbl>
            <c:dLbl>
              <c:idx val="2"/>
              <c:layout>
                <c:manualLayout>
                  <c:x val="-3.1265275615264376E-2"/>
                  <c:y val="5.5311107388172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82-47E8-BB20-958B56AE4102}"/>
                </c:ext>
              </c:extLst>
            </c:dLbl>
            <c:dLbl>
              <c:idx val="3"/>
              <c:layout>
                <c:manualLayout>
                  <c:x val="-4.1077064687650357E-2"/>
                  <c:y val="-1.41397218964650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82-47E8-BB20-958B56AE4102}"/>
                </c:ext>
              </c:extLst>
            </c:dLbl>
            <c:dLbl>
              <c:idx val="4"/>
              <c:layout>
                <c:manualLayout>
                  <c:x val="-3.2887568825078414E-2"/>
                  <c:y val="-6.38354553176944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82-47E8-BB20-958B56AE4102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2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4530000</c:v>
                </c:pt>
                <c:pt idx="1">
                  <c:v>1132000</c:v>
                </c:pt>
                <c:pt idx="2">
                  <c:v>25000</c:v>
                </c:pt>
                <c:pt idx="3">
                  <c:v>600000</c:v>
                </c:pt>
                <c:pt idx="4">
                  <c:v>120600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82-47E8-BB20-958B56AE4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628624504128765"/>
          <c:y val="1.5680492167778389E-2"/>
          <c:w val="0.42635515766008703"/>
          <c:h val="0.984319507832221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2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31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1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44857310989414E-2"/>
          <c:y val="6.9127759681505613E-2"/>
          <c:w val="0.63351497360198006"/>
          <c:h val="0.930872403712846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F6E-4318-BBD4-8FFD38E7F4E1}"/>
              </c:ext>
            </c:extLst>
          </c:dPt>
          <c:dPt>
            <c:idx val="1"/>
            <c:bubble3D val="0"/>
            <c:explosion val="8"/>
            <c:spPr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F6E-4318-BBD4-8FFD38E7F4E1}"/>
              </c:ext>
            </c:extLst>
          </c:dPt>
          <c:dPt>
            <c:idx val="2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F6E-4318-BBD4-8FFD38E7F4E1}"/>
              </c:ext>
            </c:extLst>
          </c:dPt>
          <c:dPt>
            <c:idx val="3"/>
            <c:bubble3D val="0"/>
            <c:explosion val="9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F6E-4318-BBD4-8FFD38E7F4E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AF6E-4318-BBD4-8FFD38E7F4E1}"/>
              </c:ext>
            </c:extLst>
          </c:dPt>
          <c:dLbls>
            <c:dLbl>
              <c:idx val="0"/>
              <c:layout>
                <c:manualLayout>
                  <c:x val="-0.12224411956074714"/>
                  <c:y val="3.40717135212206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6E-4318-BBD4-8FFD38E7F4E1}"/>
                </c:ext>
              </c:extLst>
            </c:dLbl>
            <c:dLbl>
              <c:idx val="1"/>
              <c:layout>
                <c:manualLayout>
                  <c:x val="-4.7042938562300123E-2"/>
                  <c:y val="-2.3127200103209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6E-4318-BBD4-8FFD38E7F4E1}"/>
                </c:ext>
              </c:extLst>
            </c:dLbl>
            <c:dLbl>
              <c:idx val="2"/>
              <c:layout>
                <c:manualLayout>
                  <c:x val="-3.1265275615264376E-2"/>
                  <c:y val="5.5311107388172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6E-4318-BBD4-8FFD38E7F4E1}"/>
                </c:ext>
              </c:extLst>
            </c:dLbl>
            <c:dLbl>
              <c:idx val="3"/>
              <c:layout>
                <c:manualLayout>
                  <c:x val="-4.1077064687650357E-2"/>
                  <c:y val="-1.41397218964650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6E-4318-BBD4-8FFD38E7F4E1}"/>
                </c:ext>
              </c:extLst>
            </c:dLbl>
            <c:dLbl>
              <c:idx val="4"/>
              <c:layout>
                <c:manualLayout>
                  <c:x val="-3.2887568825078414E-2"/>
                  <c:y val="-6.38354553176944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6E-4318-BBD4-8FFD38E7F4E1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2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4530000</c:v>
                </c:pt>
                <c:pt idx="1">
                  <c:v>1132000</c:v>
                </c:pt>
                <c:pt idx="2">
                  <c:v>25000</c:v>
                </c:pt>
                <c:pt idx="3">
                  <c:v>600000</c:v>
                </c:pt>
                <c:pt idx="4">
                  <c:v>120600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6E-4318-BBD4-8FFD38E7F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2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628624504128765"/>
          <c:y val="1.5680492167778389E-2"/>
          <c:w val="0.42635515766008703"/>
          <c:h val="0.984319507832221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2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31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8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28901920370022E-4"/>
          <c:y val="0.18419860853622663"/>
          <c:w val="0.68537111753482416"/>
          <c:h val="0.73260362437319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AB5F-43D8-8778-FBE54B1BD7C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AB5F-43D8-8778-FBE54B1BD7C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AB5F-43D8-8778-FBE54B1BD7CC}"/>
              </c:ext>
            </c:extLst>
          </c:dPt>
          <c:dPt>
            <c:idx val="3"/>
            <c:bubble3D val="0"/>
            <c:spPr>
              <a:solidFill>
                <a:srgbClr val="EB53C3"/>
              </a:solidFill>
            </c:spPr>
            <c:extLst>
              <c:ext xmlns:c16="http://schemas.microsoft.com/office/drawing/2014/chart" uri="{C3380CC4-5D6E-409C-BE32-E72D297353CC}">
                <c16:uniqueId val="{00000007-AB5F-43D8-8778-FBE54B1BD7C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AB5F-43D8-8778-FBE54B1BD7CC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A-AB5F-43D8-8778-FBE54B1BD7CC}"/>
              </c:ext>
            </c:extLst>
          </c:dPt>
          <c:dPt>
            <c:idx val="6"/>
            <c:bubble3D val="0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C-AB5F-43D8-8778-FBE54B1BD7CC}"/>
              </c:ext>
            </c:extLst>
          </c:dPt>
          <c:dPt>
            <c:idx val="7"/>
            <c:bubble3D val="0"/>
            <c:explosion val="25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AB5F-43D8-8778-FBE54B1BD7CC}"/>
              </c:ext>
            </c:extLst>
          </c:dPt>
          <c:dPt>
            <c:idx val="8"/>
            <c:bubble3D val="0"/>
            <c:explosion val="44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10-AB5F-43D8-8778-FBE54B1BD7CC}"/>
              </c:ext>
            </c:extLst>
          </c:dPt>
          <c:dPt>
            <c:idx val="9"/>
            <c:bubble3D val="0"/>
            <c:explosion val="22"/>
            <c:spPr>
              <a:solidFill>
                <a:srgbClr val="049615"/>
              </a:solidFill>
            </c:spPr>
            <c:extLst>
              <c:ext xmlns:c16="http://schemas.microsoft.com/office/drawing/2014/chart" uri="{C3380CC4-5D6E-409C-BE32-E72D297353CC}">
                <c16:uniqueId val="{00000012-AB5F-43D8-8778-FBE54B1BD7CC}"/>
              </c:ext>
            </c:extLst>
          </c:dPt>
          <c:dLbls>
            <c:dLbl>
              <c:idx val="0"/>
              <c:layout>
                <c:manualLayout>
                  <c:x val="-1.7170071613232467E-2"/>
                  <c:y val="0.176635722446075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5F-43D8-8778-FBE54B1BD7CC}"/>
                </c:ext>
              </c:extLst>
            </c:dLbl>
            <c:dLbl>
              <c:idx val="1"/>
              <c:layout>
                <c:manualLayout>
                  <c:x val="1.3250238229068304E-2"/>
                  <c:y val="-9.03551174261340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5F-43D8-8778-FBE54B1BD7CC}"/>
                </c:ext>
              </c:extLst>
            </c:dLbl>
            <c:dLbl>
              <c:idx val="2"/>
              <c:layout>
                <c:manualLayout>
                  <c:x val="1.367708777743603E-2"/>
                  <c:y val="2.4334334402813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5F-43D8-8778-FBE54B1BD7CC}"/>
                </c:ext>
              </c:extLst>
            </c:dLbl>
            <c:dLbl>
              <c:idx val="3"/>
              <c:layout>
                <c:manualLayout>
                  <c:x val="3.3679054865804456E-2"/>
                  <c:y val="0.156379457780635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5F-43D8-8778-FBE54B1BD7CC}"/>
                </c:ext>
              </c:extLst>
            </c:dLbl>
            <c:dLbl>
              <c:idx val="4"/>
              <c:layout>
                <c:manualLayout>
                  <c:x val="3.262368607340254E-2"/>
                  <c:y val="-0.229365768896611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5F-43D8-8778-FBE54B1BD7CC}"/>
                </c:ext>
              </c:extLst>
            </c:dLbl>
            <c:dLbl>
              <c:idx val="5"/>
              <c:layout>
                <c:manualLayout>
                  <c:x val="3.9754597098458355E-2"/>
                  <c:y val="0.212003256326234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5F-43D8-8778-FBE54B1BD7CC}"/>
                </c:ext>
              </c:extLst>
            </c:dLbl>
            <c:dLbl>
              <c:idx val="6"/>
              <c:layout>
                <c:manualLayout>
                  <c:x val="-6.6811552502925822E-2"/>
                  <c:y val="0.198112151706492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5F-43D8-8778-FBE54B1BD7CC}"/>
                </c:ext>
              </c:extLst>
            </c:dLbl>
            <c:dLbl>
              <c:idx val="7"/>
              <c:layout>
                <c:manualLayout>
                  <c:x val="-6.1633278648851861E-2"/>
                  <c:y val="5.90790616854908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B5F-43D8-8778-FBE54B1BD7CC}"/>
                </c:ext>
              </c:extLst>
            </c:dLbl>
            <c:dLbl>
              <c:idx val="8"/>
              <c:layout>
                <c:manualLayout>
                  <c:x val="-2.5911751929450548E-2"/>
                  <c:y val="-6.25543006081668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B5F-43D8-8778-FBE54B1BD7CC}"/>
                </c:ext>
              </c:extLst>
            </c:dLbl>
            <c:dLbl>
              <c:idx val="9"/>
              <c:layout>
                <c:manualLayout>
                  <c:x val="5.2045879747919348E-2"/>
                  <c:y val="-0.19461392695157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B5F-43D8-8778-FBE54B1BD7CC}"/>
                </c:ext>
              </c:extLst>
            </c:dLbl>
            <c:numFmt formatCode="0.00%" sourceLinked="0"/>
            <c:spPr>
              <a:scene3d>
                <a:camera prst="orthographicFront"/>
                <a:lightRig rig="threePt" dir="t"/>
              </a:scene3d>
              <a:sp3d prstMaterial="metal"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5326523</c:v>
                </c:pt>
                <c:pt idx="1">
                  <c:v>206000</c:v>
                </c:pt>
                <c:pt idx="2">
                  <c:v>569600</c:v>
                </c:pt>
                <c:pt idx="3">
                  <c:v>58300</c:v>
                </c:pt>
                <c:pt idx="4">
                  <c:v>4529896</c:v>
                </c:pt>
                <c:pt idx="5">
                  <c:v>12000</c:v>
                </c:pt>
                <c:pt idx="6">
                  <c:v>359900</c:v>
                </c:pt>
                <c:pt idx="7">
                  <c:v>30000</c:v>
                </c:pt>
                <c:pt idx="8">
                  <c:v>332400</c:v>
                </c:pt>
                <c:pt idx="9">
                  <c:v>39881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B5F-43D8-8778-FBE54B1BD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11083552954238"/>
          <c:y val="2.4315398075240593E-2"/>
          <c:w val="0.388916447045762"/>
          <c:h val="0.97568460192475936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8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8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28901920370022E-4"/>
          <c:y val="0.18419860853622663"/>
          <c:w val="0.68537111753482416"/>
          <c:h val="0.73260362437319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F811-45A1-9DC9-8427DC96976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F811-45A1-9DC9-8427DC96976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F811-45A1-9DC9-8427DC96976E}"/>
              </c:ext>
            </c:extLst>
          </c:dPt>
          <c:dPt>
            <c:idx val="3"/>
            <c:bubble3D val="0"/>
            <c:spPr>
              <a:solidFill>
                <a:srgbClr val="EB53C3"/>
              </a:solidFill>
            </c:spPr>
            <c:extLst>
              <c:ext xmlns:c16="http://schemas.microsoft.com/office/drawing/2014/chart" uri="{C3380CC4-5D6E-409C-BE32-E72D297353CC}">
                <c16:uniqueId val="{00000007-F811-45A1-9DC9-8427DC96976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F811-45A1-9DC9-8427DC96976E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A-F811-45A1-9DC9-8427DC96976E}"/>
              </c:ext>
            </c:extLst>
          </c:dPt>
          <c:dPt>
            <c:idx val="6"/>
            <c:bubble3D val="0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C-F811-45A1-9DC9-8427DC96976E}"/>
              </c:ext>
            </c:extLst>
          </c:dPt>
          <c:dPt>
            <c:idx val="7"/>
            <c:bubble3D val="0"/>
            <c:explosion val="25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F811-45A1-9DC9-8427DC96976E}"/>
              </c:ext>
            </c:extLst>
          </c:dPt>
          <c:dPt>
            <c:idx val="8"/>
            <c:bubble3D val="0"/>
            <c:explosion val="44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10-F811-45A1-9DC9-8427DC96976E}"/>
              </c:ext>
            </c:extLst>
          </c:dPt>
          <c:dPt>
            <c:idx val="9"/>
            <c:bubble3D val="0"/>
            <c:explosion val="22"/>
            <c:spPr>
              <a:solidFill>
                <a:srgbClr val="049615"/>
              </a:solidFill>
            </c:spPr>
            <c:extLst>
              <c:ext xmlns:c16="http://schemas.microsoft.com/office/drawing/2014/chart" uri="{C3380CC4-5D6E-409C-BE32-E72D297353CC}">
                <c16:uniqueId val="{00000012-F811-45A1-9DC9-8427DC96976E}"/>
              </c:ext>
            </c:extLst>
          </c:dPt>
          <c:dLbls>
            <c:dLbl>
              <c:idx val="0"/>
              <c:layout>
                <c:manualLayout>
                  <c:x val="-1.7170071613232467E-2"/>
                  <c:y val="0.176635722446075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11-45A1-9DC9-8427DC96976E}"/>
                </c:ext>
              </c:extLst>
            </c:dLbl>
            <c:dLbl>
              <c:idx val="1"/>
              <c:layout>
                <c:manualLayout>
                  <c:x val="1.3250238229068304E-2"/>
                  <c:y val="-9.03551174261340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11-45A1-9DC9-8427DC96976E}"/>
                </c:ext>
              </c:extLst>
            </c:dLbl>
            <c:dLbl>
              <c:idx val="2"/>
              <c:layout>
                <c:manualLayout>
                  <c:x val="1.367708777743603E-2"/>
                  <c:y val="2.4334334402813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11-45A1-9DC9-8427DC96976E}"/>
                </c:ext>
              </c:extLst>
            </c:dLbl>
            <c:dLbl>
              <c:idx val="3"/>
              <c:layout>
                <c:manualLayout>
                  <c:x val="3.3679054865804456E-2"/>
                  <c:y val="0.156379457780635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11-45A1-9DC9-8427DC96976E}"/>
                </c:ext>
              </c:extLst>
            </c:dLbl>
            <c:dLbl>
              <c:idx val="4"/>
              <c:layout>
                <c:manualLayout>
                  <c:x val="3.262368607340254E-2"/>
                  <c:y val="-0.229365768896611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11-45A1-9DC9-8427DC96976E}"/>
                </c:ext>
              </c:extLst>
            </c:dLbl>
            <c:dLbl>
              <c:idx val="5"/>
              <c:layout>
                <c:manualLayout>
                  <c:x val="3.9754597098458355E-2"/>
                  <c:y val="0.212003256326234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11-45A1-9DC9-8427DC96976E}"/>
                </c:ext>
              </c:extLst>
            </c:dLbl>
            <c:dLbl>
              <c:idx val="6"/>
              <c:layout>
                <c:manualLayout>
                  <c:x val="-6.6811552502925822E-2"/>
                  <c:y val="0.198112151706492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11-45A1-9DC9-8427DC96976E}"/>
                </c:ext>
              </c:extLst>
            </c:dLbl>
            <c:dLbl>
              <c:idx val="7"/>
              <c:layout>
                <c:manualLayout>
                  <c:x val="-6.1633278648851861E-2"/>
                  <c:y val="5.90790616854908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11-45A1-9DC9-8427DC96976E}"/>
                </c:ext>
              </c:extLst>
            </c:dLbl>
            <c:dLbl>
              <c:idx val="8"/>
              <c:layout>
                <c:manualLayout>
                  <c:x val="-2.5911751929450548E-2"/>
                  <c:y val="-6.25543006081668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11-45A1-9DC9-8427DC96976E}"/>
                </c:ext>
              </c:extLst>
            </c:dLbl>
            <c:dLbl>
              <c:idx val="9"/>
              <c:layout>
                <c:manualLayout>
                  <c:x val="5.2045879747919348E-2"/>
                  <c:y val="-0.19461392695157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811-45A1-9DC9-8427DC96976E}"/>
                </c:ext>
              </c:extLst>
            </c:dLbl>
            <c:numFmt formatCode="0.00%" sourceLinked="0"/>
            <c:spPr>
              <a:scene3d>
                <a:camera prst="orthographicFront"/>
                <a:lightRig rig="threePt" dir="t"/>
              </a:scene3d>
              <a:sp3d prstMaterial="metal"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5326523</c:v>
                </c:pt>
                <c:pt idx="1">
                  <c:v>206000</c:v>
                </c:pt>
                <c:pt idx="2">
                  <c:v>569600</c:v>
                </c:pt>
                <c:pt idx="3">
                  <c:v>58300</c:v>
                </c:pt>
                <c:pt idx="4">
                  <c:v>4529896</c:v>
                </c:pt>
                <c:pt idx="5">
                  <c:v>12000</c:v>
                </c:pt>
                <c:pt idx="6">
                  <c:v>359900</c:v>
                </c:pt>
                <c:pt idx="7">
                  <c:v>30000</c:v>
                </c:pt>
                <c:pt idx="8">
                  <c:v>332400</c:v>
                </c:pt>
                <c:pt idx="9">
                  <c:v>39881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811-45A1-9DC9-8427DC969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11083552954238"/>
          <c:y val="2.4315398075240593E-2"/>
          <c:w val="0.388916447045762"/>
          <c:h val="0.97568460192475936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8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8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28901920370022E-4"/>
          <c:y val="0.18419860853622663"/>
          <c:w val="0.68537111753482416"/>
          <c:h val="0.73260362437319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9282-4E42-BCD3-33FDC669058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9282-4E42-BCD3-33FDC669058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9282-4E42-BCD3-33FDC6690580}"/>
              </c:ext>
            </c:extLst>
          </c:dPt>
          <c:dPt>
            <c:idx val="3"/>
            <c:bubble3D val="0"/>
            <c:spPr>
              <a:solidFill>
                <a:srgbClr val="EB53C3"/>
              </a:solidFill>
            </c:spPr>
            <c:extLst>
              <c:ext xmlns:c16="http://schemas.microsoft.com/office/drawing/2014/chart" uri="{C3380CC4-5D6E-409C-BE32-E72D297353CC}">
                <c16:uniqueId val="{00000007-9282-4E42-BCD3-33FDC669058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9282-4E42-BCD3-33FDC6690580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A-9282-4E42-BCD3-33FDC6690580}"/>
              </c:ext>
            </c:extLst>
          </c:dPt>
          <c:dPt>
            <c:idx val="6"/>
            <c:bubble3D val="0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C-9282-4E42-BCD3-33FDC6690580}"/>
              </c:ext>
            </c:extLst>
          </c:dPt>
          <c:dPt>
            <c:idx val="7"/>
            <c:bubble3D val="0"/>
            <c:explosion val="25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9282-4E42-BCD3-33FDC6690580}"/>
              </c:ext>
            </c:extLst>
          </c:dPt>
          <c:dPt>
            <c:idx val="8"/>
            <c:bubble3D val="0"/>
            <c:explosion val="44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10-9282-4E42-BCD3-33FDC6690580}"/>
              </c:ext>
            </c:extLst>
          </c:dPt>
          <c:dPt>
            <c:idx val="9"/>
            <c:bubble3D val="0"/>
            <c:explosion val="22"/>
            <c:spPr>
              <a:solidFill>
                <a:srgbClr val="049615"/>
              </a:solidFill>
            </c:spPr>
            <c:extLst>
              <c:ext xmlns:c16="http://schemas.microsoft.com/office/drawing/2014/chart" uri="{C3380CC4-5D6E-409C-BE32-E72D297353CC}">
                <c16:uniqueId val="{00000012-9282-4E42-BCD3-33FDC6690580}"/>
              </c:ext>
            </c:extLst>
          </c:dPt>
          <c:dLbls>
            <c:dLbl>
              <c:idx val="0"/>
              <c:layout>
                <c:manualLayout>
                  <c:x val="-1.7170071613232467E-2"/>
                  <c:y val="0.176635722446075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82-4E42-BCD3-33FDC6690580}"/>
                </c:ext>
              </c:extLst>
            </c:dLbl>
            <c:dLbl>
              <c:idx val="1"/>
              <c:layout>
                <c:manualLayout>
                  <c:x val="1.3250238229068304E-2"/>
                  <c:y val="-9.03551174261340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82-4E42-BCD3-33FDC6690580}"/>
                </c:ext>
              </c:extLst>
            </c:dLbl>
            <c:dLbl>
              <c:idx val="2"/>
              <c:layout>
                <c:manualLayout>
                  <c:x val="1.367708777743603E-2"/>
                  <c:y val="2.43343344028130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82-4E42-BCD3-33FDC6690580}"/>
                </c:ext>
              </c:extLst>
            </c:dLbl>
            <c:dLbl>
              <c:idx val="3"/>
              <c:layout>
                <c:manualLayout>
                  <c:x val="3.3679054865804456E-2"/>
                  <c:y val="0.156379457780635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82-4E42-BCD3-33FDC6690580}"/>
                </c:ext>
              </c:extLst>
            </c:dLbl>
            <c:dLbl>
              <c:idx val="4"/>
              <c:layout>
                <c:manualLayout>
                  <c:x val="3.262368607340254E-2"/>
                  <c:y val="-0.229365768896611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82-4E42-BCD3-33FDC6690580}"/>
                </c:ext>
              </c:extLst>
            </c:dLbl>
            <c:dLbl>
              <c:idx val="5"/>
              <c:layout>
                <c:manualLayout>
                  <c:x val="3.9754597098458355E-2"/>
                  <c:y val="0.212003256326234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82-4E42-BCD3-33FDC6690580}"/>
                </c:ext>
              </c:extLst>
            </c:dLbl>
            <c:dLbl>
              <c:idx val="6"/>
              <c:layout>
                <c:manualLayout>
                  <c:x val="-6.6811552502925822E-2"/>
                  <c:y val="0.198112151706492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82-4E42-BCD3-33FDC6690580}"/>
                </c:ext>
              </c:extLst>
            </c:dLbl>
            <c:dLbl>
              <c:idx val="7"/>
              <c:layout>
                <c:manualLayout>
                  <c:x val="-6.1633278648851861E-2"/>
                  <c:y val="5.90790616854908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282-4E42-BCD3-33FDC6690580}"/>
                </c:ext>
              </c:extLst>
            </c:dLbl>
            <c:dLbl>
              <c:idx val="8"/>
              <c:layout>
                <c:manualLayout>
                  <c:x val="-2.5911751929450548E-2"/>
                  <c:y val="-6.25543006081668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282-4E42-BCD3-33FDC6690580}"/>
                </c:ext>
              </c:extLst>
            </c:dLbl>
            <c:dLbl>
              <c:idx val="9"/>
              <c:layout>
                <c:manualLayout>
                  <c:x val="5.2045879747919348E-2"/>
                  <c:y val="-0.19461392695157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282-4E42-BCD3-33FDC6690580}"/>
                </c:ext>
              </c:extLst>
            </c:dLbl>
            <c:numFmt formatCode="0.00%" sourceLinked="0"/>
            <c:spPr>
              <a:scene3d>
                <a:camera prst="orthographicFront"/>
                <a:lightRig rig="threePt" dir="t"/>
              </a:scene3d>
              <a:sp3d prstMaterial="metal"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5326523</c:v>
                </c:pt>
                <c:pt idx="1">
                  <c:v>206000</c:v>
                </c:pt>
                <c:pt idx="2">
                  <c:v>569600</c:v>
                </c:pt>
                <c:pt idx="3">
                  <c:v>58300</c:v>
                </c:pt>
                <c:pt idx="4">
                  <c:v>4529896</c:v>
                </c:pt>
                <c:pt idx="5">
                  <c:v>12000</c:v>
                </c:pt>
                <c:pt idx="6">
                  <c:v>359900</c:v>
                </c:pt>
                <c:pt idx="7">
                  <c:v>30000</c:v>
                </c:pt>
                <c:pt idx="8">
                  <c:v>332400</c:v>
                </c:pt>
                <c:pt idx="9">
                  <c:v>39881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282-4E42-BCD3-33FDC6690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11083552954238"/>
          <c:y val="2.4315398075240593E-2"/>
          <c:w val="0.388916447045762"/>
          <c:h val="0.97568460192475936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8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01091F-B5E9-46C9-AC89-99F4250CB06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10972800" y="6473825"/>
            <a:ext cx="1011238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B18C12-10D2-48DE-9D47-3355EC0B43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BCAE8A-E500-4059-BFBD-5C8FCD0E4CE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983655-3244-46E8-A8C4-C9B11ACE2F7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4775200" y="76200"/>
            <a:ext cx="3860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10972800" y="6473825"/>
            <a:ext cx="1011238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81F32C-11F4-4048-A547-B0D75FDDEEC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Дата 20"/>
          <p:cNvSpPr>
            <a:spLocks noGrp="1"/>
          </p:cNvSpPr>
          <p:nvPr>
            <p:ph type="dt" sz="half" idx="1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9996BE-FAC2-4943-82B2-099840BA21D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204AF0-E72B-4162-9E3B-F19320E3212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10972800" y="6477000"/>
            <a:ext cx="1016000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139E6C-1378-48E6-BDE8-C236DD5A832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C79F47-1DCC-44B9-AF6A-3DBEAB31923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3BCDD2-551B-4B13-83CE-1DB7FE0F774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2E1C72-CA29-4C36-A198-298B8140A64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7073C7-7F29-4FA9-8908-A498A9F0566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12.08.2021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Franklin Gothic Book" pitchFamily="34" charset="0"/>
              </a:rPr>
              <a:t>‹#›</a:t>
            </a:fld>
            <a:endParaRPr lang="ru-RU" dirty="0">
              <a:latin typeface="Franklin Gothic Book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regradnay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"/>
            <a:ext cx="12245975" cy="7015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1388" y="4337050"/>
            <a:ext cx="9131300" cy="1881188"/>
          </a:xfrm>
        </p:spPr>
        <p:txBody>
          <a:bodyPr vert="horz" wrap="square" lIns="91440" tIns="45720" rIns="91440" bIns="45720" numCol="1" anchor="b" anchorCtr="0" compatLnSpc="1">
            <a:noAutofit/>
          </a:bodyPr>
          <a:lstStyle/>
          <a:p>
            <a:pPr algn="r" eaLnBrk="1" hangingPunct="1">
              <a:buSzPct val="70000"/>
            </a:pPr>
            <a:r>
              <a:rPr sz="3600" b="1" kern="1200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Администрация </a:t>
            </a:r>
          </a:p>
          <a:p>
            <a:pPr algn="r" eaLnBrk="1" hangingPunct="1">
              <a:buSzPct val="70000"/>
            </a:pPr>
            <a:r>
              <a:rPr sz="3600" b="1" kern="1200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Преградненского сельского поселения</a:t>
            </a:r>
          </a:p>
          <a:p>
            <a:pPr algn="r" eaLnBrk="1" hangingPunct="1">
              <a:buSzPct val="70000"/>
            </a:pPr>
            <a:r>
              <a:rPr sz="3600" b="1" kern="1200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Урупского района </a:t>
            </a:r>
          </a:p>
          <a:p>
            <a:pPr algn="r" eaLnBrk="1" hangingPunct="1">
              <a:buSzPct val="70000"/>
            </a:pPr>
            <a:r>
              <a:rPr sz="3600" b="1" kern="1200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Карачаево-Черкесской Республики</a:t>
            </a:r>
            <a:endParaRPr sz="3600" b="1" kern="1200" dirty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00"/>
            <a:ext cx="6777038" cy="3751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649288"/>
            <a:ext cx="9467850" cy="1325563"/>
          </a:xfrm>
        </p:spPr>
        <p:txBody>
          <a:bodyPr vert="horz" anchor="ctr">
            <a:noAutofit/>
          </a:bodyPr>
          <a:lstStyle/>
          <a:p>
            <a:pPr algn="ctr" eaLnBrk="1" hangingPunct="1">
              <a:buNone/>
            </a:pP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ОБЪЁМ БЮДЖЕТА</a:t>
            </a:r>
            <a:b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ПРЕГРАДНЕНСКОГО СЕЛЬСКОГО ПОСЕЛЕНИЯ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</a:rPr>
              <a:t>УРУПСКОГО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sz="2800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2020 ГОД, ПЛАНОВЫЙ ПЕРИОД 2021 И 2022 ГГ. </a:t>
            </a:r>
            <a:endParaRPr sz="28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781175" y="2613025"/>
            <a:ext cx="9205913" cy="7858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налоговых и неналоговых доходов местного бюджета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прогнозируется в сумме </a:t>
            </a:r>
            <a:r>
              <a:rPr sz="2000" b="1" dirty="0">
                <a:solidFill>
                  <a:schemeClr val="tx1"/>
                </a:solidFill>
              </a:rPr>
              <a:t>6 4</a:t>
            </a:r>
            <a:r>
              <a:rPr lang="ru-RU" sz="2000" b="1" dirty="0">
                <a:solidFill>
                  <a:schemeClr val="tx1"/>
                </a:solidFill>
              </a:rPr>
              <a:t>0</a:t>
            </a:r>
            <a:r>
              <a:rPr sz="2000" b="1" dirty="0">
                <a:solidFill>
                  <a:schemeClr val="tx1"/>
                </a:solidFill>
              </a:rPr>
              <a:t>7 600,00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рублей: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836919"/>
              </p:ext>
            </p:extLst>
          </p:nvPr>
        </p:nvGraphicFramePr>
        <p:xfrm>
          <a:off x="646113" y="3348038"/>
          <a:ext cx="10425112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9" name="TextBox 5"/>
          <p:cNvSpPr txBox="1"/>
          <p:nvPr/>
        </p:nvSpPr>
        <p:spPr>
          <a:xfrm>
            <a:off x="2343150" y="6399213"/>
            <a:ext cx="66087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Arial" panose="020B0604020202020204" pitchFamily="34" charset="0"/>
              </a:rPr>
              <a:t>Безвозмездные поступления</a:t>
            </a:r>
            <a:r>
              <a:rPr sz="2000" b="1" dirty="0">
                <a:latin typeface="Arial" panose="020B0604020202020204" pitchFamily="34" charset="0"/>
              </a:rPr>
              <a:t>: </a:t>
            </a:r>
            <a:r>
              <a:rPr lang="ru-RU" sz="2000" b="1" dirty="0"/>
              <a:t>5 056 900</a:t>
            </a:r>
            <a:r>
              <a:rPr sz="2000" b="1" dirty="0">
                <a:latin typeface="Franklin Gothic Book" pitchFamily="34" charset="0"/>
              </a:rPr>
              <a:t>,00 рублей.</a:t>
            </a:r>
            <a:endParaRPr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649288"/>
            <a:ext cx="9467850" cy="1325563"/>
          </a:xfrm>
        </p:spPr>
        <p:txBody>
          <a:bodyPr vert="horz" anchor="ctr">
            <a:noAutofit/>
          </a:bodyPr>
          <a:lstStyle/>
          <a:p>
            <a:pPr algn="ctr" eaLnBrk="1" hangingPunct="1">
              <a:buNone/>
            </a:pP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ОБЪЁМ БЮДЖЕТА</a:t>
            </a:r>
            <a:b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ПРЕГРАДНЕНСКОГО СЕЛЬСКОГО ПОСЕЛЕНИЯ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</a:rPr>
              <a:t>УРУПСКОГО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sz="2800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2020 ГОД, ПЛАНОВЫЙ ПЕРИОД 2021 И 2022 ГГ. </a:t>
            </a:r>
            <a:endParaRPr sz="28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781175" y="2613025"/>
            <a:ext cx="9205913" cy="7858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налоговых и неналоговых доходов местного бюджета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прогнозируется в сумме </a:t>
            </a:r>
            <a:r>
              <a:rPr sz="2000" b="1" dirty="0">
                <a:solidFill>
                  <a:schemeClr val="tx1"/>
                </a:solidFill>
              </a:rPr>
              <a:t>6 4</a:t>
            </a:r>
            <a:r>
              <a:rPr lang="ru-RU" sz="2000" b="1" dirty="0">
                <a:solidFill>
                  <a:schemeClr val="tx1"/>
                </a:solidFill>
              </a:rPr>
              <a:t>0</a:t>
            </a:r>
            <a:r>
              <a:rPr sz="2000" b="1" dirty="0">
                <a:solidFill>
                  <a:schemeClr val="tx1"/>
                </a:solidFill>
              </a:rPr>
              <a:t>7 600,00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рублей: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836919"/>
              </p:ext>
            </p:extLst>
          </p:nvPr>
        </p:nvGraphicFramePr>
        <p:xfrm>
          <a:off x="646113" y="3348038"/>
          <a:ext cx="10425112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9" name="TextBox 5"/>
          <p:cNvSpPr txBox="1"/>
          <p:nvPr/>
        </p:nvSpPr>
        <p:spPr>
          <a:xfrm>
            <a:off x="2343150" y="6399213"/>
            <a:ext cx="66087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Arial" panose="020B0604020202020204" pitchFamily="34" charset="0"/>
              </a:rPr>
              <a:t>Безвозмездные поступления</a:t>
            </a:r>
            <a:r>
              <a:rPr sz="2000" b="1" dirty="0">
                <a:latin typeface="Arial" panose="020B0604020202020204" pitchFamily="34" charset="0"/>
              </a:rPr>
              <a:t>: </a:t>
            </a:r>
            <a:r>
              <a:rPr lang="ru-RU" sz="2000" b="1" dirty="0"/>
              <a:t>5 056 900</a:t>
            </a:r>
            <a:r>
              <a:rPr sz="2000" b="1" dirty="0">
                <a:latin typeface="Franklin Gothic Book" pitchFamily="34" charset="0"/>
              </a:rPr>
              <a:t>,00 рублей.</a:t>
            </a:r>
            <a:endParaRPr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764" y="5504868"/>
            <a:ext cx="2549236" cy="13404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3" cy="1325563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Межбюджетные </a:t>
            </a: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трансферты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6313" y="1789113"/>
            <a:ext cx="9277350" cy="48291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sz="3000" dirty="0">
                <a:solidFill>
                  <a:srgbClr val="C87D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из бюджетов бюджетной системы Российской Федерации, получаемые бюджетом Преградненского сельского поселения, предоставляются в форме: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sz="2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600" dirty="0">
                <a:solidFill>
                  <a:schemeClr val="tx1"/>
                </a:solidFill>
                <a:cs typeface="Arial" panose="020B0604020202020204" pitchFamily="34" charset="0"/>
              </a:rPr>
              <a:t>- дотаций на выравнивание бюджетной обеспеченности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600" dirty="0">
                <a:solidFill>
                  <a:schemeClr val="tx1"/>
                </a:solidFill>
                <a:cs typeface="Arial" panose="020B0604020202020204" pitchFamily="34" charset="0"/>
              </a:rPr>
              <a:t>поселений;</a:t>
            </a:r>
          </a:p>
          <a:p>
            <a:pPr marL="0" indent="0" eaLnBrk="1" hangingPunct="1">
              <a:spcBef>
                <a:spcPct val="0"/>
              </a:spcBef>
              <a:buFontTx/>
              <a:buChar char="-"/>
            </a:pPr>
            <a:endParaRPr sz="2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600" dirty="0">
                <a:solidFill>
                  <a:schemeClr val="tx1"/>
                </a:solidFill>
                <a:cs typeface="Arial" panose="020B0604020202020204" pitchFamily="34" charset="0"/>
              </a:rPr>
              <a:t>- субвенций </a:t>
            </a:r>
            <a:r>
              <a:rPr sz="2600" dirty="0">
                <a:solidFill>
                  <a:schemeClr val="tx1"/>
                </a:solidFill>
              </a:rPr>
              <a:t>на осуществление первичного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600" dirty="0">
                <a:solidFill>
                  <a:schemeClr val="tx1"/>
                </a:solidFill>
              </a:rPr>
              <a:t>воинского учета на территориях, где отсутствуют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600" dirty="0">
                <a:solidFill>
                  <a:schemeClr val="tx1"/>
                </a:solidFill>
              </a:rPr>
              <a:t> военные комиссариаты</a:t>
            </a:r>
            <a:r>
              <a:rPr sz="26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Char char="-"/>
            </a:pPr>
            <a:endParaRPr sz="2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sz="2600" dirty="0"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sz="3000" dirty="0"/>
          </a:p>
        </p:txBody>
      </p:sp>
      <p:pic>
        <p:nvPicPr>
          <p:cNvPr id="24581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" y="98425"/>
            <a:ext cx="2725737" cy="2043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89703"/>
            <a:ext cx="9767046" cy="132556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ФУНКЦИОНАЛЬНОЕ СТРОЕНИЕ </a:t>
            </a:r>
            <a:b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РАСХОДОВ БЮДЖЕТА </a:t>
            </a:r>
            <a:b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Преградненского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сельского поселения </a:t>
            </a:r>
            <a:r>
              <a:rPr kumimoji="0" lang="ru-RU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урупского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на 2020 год, плановый период 2021 и 2022 гг.</a:t>
            </a:r>
            <a:endParaRPr kumimoji="0" lang="ru-RU" sz="27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147888" y="2555875"/>
            <a:ext cx="9205912" cy="5318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buNone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запланированы расходы в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464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00,00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913874"/>
              </p:ext>
            </p:extLst>
          </p:nvPr>
        </p:nvGraphicFramePr>
        <p:xfrm>
          <a:off x="1908175" y="3014663"/>
          <a:ext cx="9272588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89703"/>
            <a:ext cx="9767046" cy="132556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ФУНКЦИОНАЛЬНОЕ СТРОЕНИЕ </a:t>
            </a:r>
            <a:b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РАСХОДОВ БЮДЖЕТА </a:t>
            </a:r>
            <a:b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Преградненского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сельского поселения </a:t>
            </a:r>
            <a:r>
              <a:rPr kumimoji="0" lang="ru-RU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урупского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на 2020 год, плановый период 2021 и 2022 гг.</a:t>
            </a:r>
            <a:endParaRPr kumimoji="0" lang="ru-RU" sz="27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147888" y="2555875"/>
            <a:ext cx="9205912" cy="5318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buNone/>
            </a:pP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запланированы расходы в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464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00,00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97543"/>
              </p:ext>
            </p:extLst>
          </p:nvPr>
        </p:nvGraphicFramePr>
        <p:xfrm>
          <a:off x="1908175" y="3014663"/>
          <a:ext cx="9272588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198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89703"/>
            <a:ext cx="9767046" cy="132556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ФУНКЦИОНАЛЬНОЕ СТРОЕНИЕ </a:t>
            </a:r>
            <a:b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РАСХОДОВ БЮДЖЕТА </a:t>
            </a:r>
            <a:b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27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Преградненского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сельского поселения </a:t>
            </a:r>
            <a:r>
              <a:rPr kumimoji="0" lang="ru-RU" sz="24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урупского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на 2020 год, плановый период 2021 и 2022 гг.</a:t>
            </a:r>
            <a:endParaRPr kumimoji="0" lang="ru-RU" sz="27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147888" y="2555875"/>
            <a:ext cx="9205912" cy="5318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buNone/>
            </a:pP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запланированы расходы в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сумме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464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00,00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97543"/>
              </p:ext>
            </p:extLst>
          </p:nvPr>
        </p:nvGraphicFramePr>
        <p:xfrm>
          <a:off x="1908175" y="3014663"/>
          <a:ext cx="9272588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198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6" y="365125"/>
            <a:ext cx="9466943" cy="132556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СПАСИБО ЗА ВНИМАНИЕ!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00" y="1825625"/>
            <a:ext cx="10198100" cy="4498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 eaLnBrk="1" hangingPunct="1">
              <a:buNone/>
            </a:pPr>
            <a: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бюджете можно получить на официальном сайте Преградненского  сельского поселения</a:t>
            </a:r>
            <a:b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Урупского района </a:t>
            </a:r>
            <a:b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Карачаево-Черкесской Республики по адресу: </a:t>
            </a:r>
          </a:p>
          <a:p>
            <a:pPr marL="0" indent="0" algn="ctr" eaLnBrk="1" hangingPunct="1">
              <a:buNone/>
            </a:pPr>
            <a:r>
              <a:rPr lang="en-US" altLang="x-none" sz="3600" b="1" dirty="0">
                <a:effectLst>
                  <a:outerShdw blurRad="38100" dist="38100" dir="2700000">
                    <a:srgbClr val="000000"/>
                  </a:outerShdw>
                </a:effectLst>
                <a:hlinkClick r:id="rId2"/>
              </a:rPr>
              <a:t>http://pregradnaya.ru</a:t>
            </a:r>
            <a:endParaRPr sz="36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3" cy="1325563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ПОНЯТИЕ БЮДЖЕТА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7888" y="1825625"/>
            <a:ext cx="9205913" cy="27606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форма образования и расходования фонда денежных средств в расчете на финансовый год, предназначенных для финансового обеспечения задач и функций, отнесенных к предметам ведения местного самоуправления, путём исполнения расходных обязательств муниципального образования.</a:t>
            </a:r>
          </a:p>
          <a:p>
            <a:pPr marL="0" indent="0" algn="just" eaLnBrk="1" hangingPunct="1">
              <a:lnSpc>
                <a:spcPct val="80000"/>
              </a:lnSpc>
            </a:pPr>
            <a:endParaRPr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Составные части бюджета</a:t>
            </a:r>
            <a:r>
              <a:rPr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доходы и расходы.</a:t>
            </a:r>
          </a:p>
          <a:p>
            <a:pPr marL="0" indent="0" eaLnBrk="1" hangingPunct="1">
              <a:lnSpc>
                <a:spcPct val="80000"/>
              </a:lnSpc>
            </a:pPr>
            <a:endParaRPr sz="2500" dirty="0">
              <a:solidFill>
                <a:schemeClr val="tx1"/>
              </a:solidFill>
            </a:endParaRPr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725" y="4595813"/>
            <a:ext cx="3178175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3" y="38100"/>
            <a:ext cx="2628900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13" y="4595813"/>
            <a:ext cx="2114550" cy="216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148" y="426040"/>
            <a:ext cx="9466944" cy="1325564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   </a:t>
            </a:r>
            <a:r>
              <a:rPr kumimoji="0" lang="ru-RU" sz="32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ДОХОДЫ                    РАСХОДЫ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778000" y="1714500"/>
            <a:ext cx="4483100" cy="40243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eaLnBrk="1" hangingPunct="1">
              <a:buNone/>
            </a:pPr>
            <a:r>
              <a:rPr sz="24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Доходная часть бюджета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формируется за счет налогов, которые выплачивают физические и юридические лица, а также поступлений МБТ (межбюджетных трансфертов).</a:t>
            </a:r>
          </a:p>
          <a:p>
            <a:pPr marL="0" indent="0" eaLnBrk="1" hangingPunct="1">
              <a:buNone/>
            </a:pPr>
            <a:endParaRPr dirty="0"/>
          </a:p>
        </p:txBody>
      </p:sp>
      <p:sp>
        <p:nvSpPr>
          <p:cNvPr id="15364" name="TextBox 3"/>
          <p:cNvSpPr txBox="1"/>
          <p:nvPr/>
        </p:nvSpPr>
        <p:spPr>
          <a:xfrm>
            <a:off x="6530975" y="1585913"/>
            <a:ext cx="5267325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u="sng" dirty="0">
                <a:solidFill>
                  <a:srgbClr val="C00000"/>
                </a:solidFill>
                <a:latin typeface="Arial" panose="020B0604020202020204" pitchFamily="34" charset="0"/>
              </a:rPr>
              <a:t>Расходная часть бюджета </a:t>
            </a:r>
            <a:r>
              <a:rPr sz="2400" dirty="0">
                <a:latin typeface="Arial" panose="020B0604020202020204" pitchFamily="34" charset="0"/>
              </a:rPr>
              <a:t>–</a:t>
            </a:r>
            <a:r>
              <a:rPr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</a:rPr>
              <a:t> это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endParaRPr dirty="0">
              <a:latin typeface="Franklin Gothic Book" pitchFamily="34" charset="0"/>
            </a:endParaRPr>
          </a:p>
        </p:txBody>
      </p:sp>
      <p:pic>
        <p:nvPicPr>
          <p:cNvPr id="15365" name="Рисунок 6" descr="image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075" y="4733925"/>
            <a:ext cx="5027613" cy="212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3" cy="1325563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ИДЕАЛЬНЫЙ БЮДЖЕТ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7888" y="1582738"/>
            <a:ext cx="9205913" cy="27606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 eaLnBrk="1" hangingPunct="1">
              <a:buNone/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= РАСХОДЫ </a:t>
            </a:r>
          </a:p>
          <a:p>
            <a:pPr marL="0" indent="0" algn="ctr" eaLnBrk="1" hangingPunct="1">
              <a:buNone/>
            </a:pPr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это равенство нарушается,</a:t>
            </a:r>
          </a:p>
          <a:p>
            <a:pPr marL="0" indent="0" algn="ctr" eaLnBrk="1" hangingPunct="1">
              <a:buNone/>
            </a:pPr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возникает профицит и дефицит бюджета:</a:t>
            </a:r>
          </a:p>
          <a:p>
            <a:pPr marL="0" indent="0" algn="ctr" eaLnBrk="1" hangingPunct="1"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786063" y="4276725"/>
            <a:ext cx="5413375" cy="116046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6"/>
          <p:cNvSpPr/>
          <p:nvPr/>
        </p:nvSpPr>
        <p:spPr>
          <a:xfrm>
            <a:off x="3338513" y="3427413"/>
            <a:ext cx="1450975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 flipV="1">
            <a:off x="6705600" y="4745038"/>
            <a:ext cx="1450975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6950" y="4106863"/>
            <a:ext cx="10541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sz="1600" b="1" dirty="0">
                <a:effectLst>
                  <a:outerShdw blurRad="38100" dist="38100" dir="2700000">
                    <a:srgbClr val="FFFFFF"/>
                  </a:outerShdw>
                </a:effectLst>
                <a:latin typeface="Franklin Gothic Book" pitchFamily="34" charset="0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2613" y="5018088"/>
            <a:ext cx="9969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sz="1600" b="1" dirty="0">
                <a:effectLst>
                  <a:outerShdw blurRad="38100" dist="38100" dir="2700000">
                    <a:srgbClr val="FFFFFF"/>
                  </a:outerShdw>
                </a:effectLst>
                <a:latin typeface="Franklin Gothic Book" pitchFamily="34" charset="0"/>
              </a:rPr>
              <a:t>ДОХОДЫ</a:t>
            </a:r>
          </a:p>
        </p:txBody>
      </p:sp>
      <p:sp>
        <p:nvSpPr>
          <p:cNvPr id="16393" name="TextBox 11"/>
          <p:cNvSpPr txBox="1"/>
          <p:nvPr/>
        </p:nvSpPr>
        <p:spPr>
          <a:xfrm>
            <a:off x="5807075" y="3427413"/>
            <a:ext cx="2374900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1600" u="sng" dirty="0">
                <a:latin typeface="Franklin Gothic Book" pitchFamily="34" charset="0"/>
              </a:rPr>
              <a:t>Дефицит</a:t>
            </a:r>
            <a:r>
              <a:rPr sz="1600" dirty="0">
                <a:latin typeface="Franklin Gothic Book" pitchFamily="34" charset="0"/>
              </a:rPr>
              <a:t> – превышение </a:t>
            </a:r>
          </a:p>
          <a:p>
            <a:pPr algn="ctr"/>
            <a:r>
              <a:rPr sz="1600" dirty="0">
                <a:latin typeface="Franklin Gothic Book" pitchFamily="34" charset="0"/>
              </a:rPr>
              <a:t>расходов бюджета</a:t>
            </a:r>
          </a:p>
          <a:p>
            <a:pPr algn="ctr"/>
            <a:r>
              <a:rPr sz="1600" dirty="0">
                <a:latin typeface="Franklin Gothic Book" pitchFamily="34" charset="0"/>
              </a:rPr>
              <a:t>над его доходами</a:t>
            </a:r>
          </a:p>
        </p:txBody>
      </p:sp>
      <p:sp>
        <p:nvSpPr>
          <p:cNvPr id="16394" name="TextBox 12"/>
          <p:cNvSpPr txBox="1"/>
          <p:nvPr/>
        </p:nvSpPr>
        <p:spPr>
          <a:xfrm>
            <a:off x="2759075" y="5748338"/>
            <a:ext cx="2489200" cy="831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1600" u="sng" dirty="0">
                <a:latin typeface="Franklin Gothic Book" pitchFamily="34" charset="0"/>
              </a:rPr>
              <a:t>Профицит</a:t>
            </a:r>
            <a:r>
              <a:rPr sz="1600" dirty="0">
                <a:latin typeface="Franklin Gothic Book" pitchFamily="34" charset="0"/>
              </a:rPr>
              <a:t> – превышение </a:t>
            </a:r>
          </a:p>
          <a:p>
            <a:pPr algn="ctr"/>
            <a:r>
              <a:rPr sz="1600" dirty="0">
                <a:latin typeface="Franklin Gothic Book" pitchFamily="34" charset="0"/>
              </a:rPr>
              <a:t>доходов бюджета</a:t>
            </a:r>
          </a:p>
          <a:p>
            <a:pPr algn="ctr"/>
            <a:r>
              <a:rPr sz="1600" dirty="0">
                <a:latin typeface="Franklin Gothic Book" pitchFamily="34" charset="0"/>
              </a:rPr>
              <a:t>над его расходами</a:t>
            </a:r>
          </a:p>
        </p:txBody>
      </p:sp>
      <p:pic>
        <p:nvPicPr>
          <p:cNvPr id="16395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913" y="4276725"/>
            <a:ext cx="2312987" cy="2312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3" cy="1325563"/>
          </a:xfrm>
        </p:spPr>
        <p:txBody>
          <a:bodyPr vert="horz" anchor="ctr"/>
          <a:lstStyle/>
          <a:p>
            <a:pPr algn="ctr" eaLnBrk="1" hangingPunct="1">
              <a:buNone/>
            </a:pPr>
            <a:r>
              <a:rPr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СТАДИИ БЮДЖЕТНОГО ПРОЦЕССА</a:t>
            </a:r>
            <a:endParaRPr sz="60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863" y="1858963"/>
            <a:ext cx="7997825" cy="27606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AutoNum type="arabicPeriod"/>
            </a:pPr>
            <a:r>
              <a:rPr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проекта бюджета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AutoNum type="arabicPeriod"/>
            </a:pPr>
            <a:r>
              <a:rPr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проекта бюджета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AutoNum type="arabicPeriod"/>
            </a:pPr>
            <a:r>
              <a:rPr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бюджета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AutoNum type="arabicPeriod"/>
            </a:pPr>
            <a:r>
              <a:rPr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2A2003"/>
              </a:buClr>
              <a:buFont typeface="Wingdings 2" pitchFamily="18" charset="2"/>
              <a:buAutoNum type="arabicPeriod"/>
            </a:pPr>
            <a:r>
              <a:rPr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и утверждение </a:t>
            </a:r>
          </a:p>
          <a:p>
            <a:pPr marL="457200" indent="-457200" eaLnBrk="1" hangingPunct="1">
              <a:lnSpc>
                <a:spcPct val="80000"/>
              </a:lnSpc>
              <a:buNone/>
            </a:pPr>
            <a:r>
              <a:rPr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отчета об исполнении бюджета</a:t>
            </a:r>
          </a:p>
          <a:p>
            <a:pPr marL="457200" indent="-457200" eaLnBrk="1" hangingPunct="1">
              <a:lnSpc>
                <a:spcPct val="80000"/>
              </a:lnSpc>
            </a:pPr>
            <a:endParaRPr sz="3000" dirty="0"/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5" y="3592513"/>
            <a:ext cx="4714875" cy="3144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3" cy="1325563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БЮДЖЕТ И ГРАЖДАНИН</a:t>
            </a:r>
            <a:endParaRPr kumimoji="0" lang="ru-RU" sz="60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975" y="1690688"/>
            <a:ext cx="3757613" cy="27606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None/>
            </a:pP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как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налогоплательщик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0" indent="0" eaLnBrk="1" hangingPunct="1">
              <a:buNone/>
            </a:pP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sz="2400" b="1" dirty="0">
              <a:solidFill>
                <a:srgbClr val="2A20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формировать доход бюджета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/>
            <a:endParaRPr dirty="0"/>
          </a:p>
          <a:p>
            <a:pPr marL="0" indent="0" eaLnBrk="1" hangingPunct="1"/>
            <a:endParaRPr dirty="0"/>
          </a:p>
        </p:txBody>
      </p:sp>
      <p:sp>
        <p:nvSpPr>
          <p:cNvPr id="18436" name="TextBox 3"/>
          <p:cNvSpPr txBox="1"/>
          <p:nvPr/>
        </p:nvSpPr>
        <p:spPr>
          <a:xfrm>
            <a:off x="7286625" y="1612900"/>
            <a:ext cx="3716338" cy="4894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Гражданин как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</a:rPr>
              <a:t>получатель социальных гарантий</a:t>
            </a:r>
            <a:r>
              <a:rPr sz="2400" b="1" dirty="0">
                <a:latin typeface="Arial" panose="020B0604020202020204" pitchFamily="34" charset="0"/>
              </a:rPr>
              <a:t>                    </a:t>
            </a:r>
          </a:p>
          <a:p>
            <a:endParaRPr sz="2400" b="1" dirty="0">
              <a:latin typeface="Arial" panose="020B0604020202020204" pitchFamily="34" charset="0"/>
            </a:endParaRPr>
          </a:p>
          <a:p>
            <a:r>
              <a:rPr sz="2400" b="1" dirty="0">
                <a:latin typeface="Arial" panose="020B0604020202020204" pitchFamily="34" charset="0"/>
              </a:rPr>
              <a:t>получает социальные гарантии – расходную часть бюджета (образование, культура, социальные льготы и другие направления социальной гарантии населению)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382963" y="2687638"/>
            <a:ext cx="923925" cy="33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547100" y="2776538"/>
            <a:ext cx="925513" cy="338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9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63" y="4059238"/>
            <a:ext cx="4598987" cy="264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050" y="809625"/>
            <a:ext cx="9467850" cy="1325563"/>
          </a:xfrm>
        </p:spPr>
        <p:txBody>
          <a:bodyPr vert="horz" anchor="ctr"/>
          <a:lstStyle/>
          <a:p>
            <a:pPr algn="ctr" eaLnBrk="1" hangingPunct="1">
              <a:buNone/>
            </a:pPr>
            <a:r>
              <a:rPr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ПУБЛИЧНЫЕ СЛУШАНИЯ ПО ПРОЕКТУ БЮДЖЕТА</a:t>
            </a:r>
            <a:endParaRPr sz="60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775" y="2487613"/>
            <a:ext cx="10614025" cy="38242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Публичные слушания </a:t>
            </a:r>
            <a:r>
              <a:rPr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форма участия населения в осуществлении местного самоуправления, это средства развития местной демократии, способ привлечения граждан к осуществлению вопросов, находящихся в компетенции муниципальной власти.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публичных слушаний</a:t>
            </a:r>
            <a:r>
              <a:rPr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преследует цели обеспечения гласности при подготовке и принятии доходов, информирования населения о предполагаемых решениях ОМС. Кроме того, публичные слушания позволяют выявить общественное мнение по проектам муниципальных правовых актов, служат цели выработки предложений и рекомендаций граждан.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sz="25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endParaRPr sz="25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sz="2500" dirty="0"/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47638"/>
            <a:ext cx="2600325" cy="2246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25" y="622300"/>
            <a:ext cx="10013950" cy="1325563"/>
          </a:xfrm>
        </p:spPr>
        <p:txBody>
          <a:bodyPr vert="horz" anchor="ctr">
            <a:noAutofit/>
          </a:bodyPr>
          <a:lstStyle/>
          <a:p>
            <a:pPr algn="ctr" eaLnBrk="1" hangingPunct="1">
              <a:buNone/>
            </a:pPr>
            <a:r>
              <a:rPr sz="32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ХАРАКТЕРИСТИКИ БЮДЖЕТА</a:t>
            </a:r>
            <a:b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ПРЕГРАДНЕНСКОГО СЕЛЬСКОГО ПОСЕЛЕНИЯ</a:t>
            </a:r>
            <a:b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</a:rPr>
              <a:t>УРУПСКОГО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</a:t>
            </a:r>
            <a:b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КАРАЧАЕВО-ЧЕРКЕССКОЙ РЕСПУБЛИКИ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2020 ГОД, ПЛАНОВЫЙ ПЕРИОД 2021 И 2022 ГГ.</a:t>
            </a:r>
            <a:endParaRPr sz="28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785714"/>
              </p:ext>
            </p:extLst>
          </p:nvPr>
        </p:nvGraphicFramePr>
        <p:xfrm>
          <a:off x="406400" y="2406650"/>
          <a:ext cx="11582400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649288"/>
            <a:ext cx="9467850" cy="1325563"/>
          </a:xfrm>
        </p:spPr>
        <p:txBody>
          <a:bodyPr vert="horz" anchor="ctr">
            <a:noAutofit/>
          </a:bodyPr>
          <a:lstStyle/>
          <a:p>
            <a:pPr algn="ctr" eaLnBrk="1" hangingPunct="1">
              <a:buNone/>
            </a:pP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ОБЪЁМ БЮДЖЕТА</a:t>
            </a:r>
            <a:b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ПРЕГРАДНЕНСКОГО СЕЛЬСКОГО ПОСЕЛЕНИЯ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</a:rPr>
              <a:t>УРУПСКОГО </a:t>
            </a:r>
            <a:r>
              <a:rPr sz="28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sz="2800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8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2020 ГОД, ПЛАНОВЫЙ ПЕРИОД 2021 И 2022 ГГ. </a:t>
            </a:r>
            <a:endParaRPr sz="28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781175" y="2613025"/>
            <a:ext cx="9205913" cy="78581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налоговых и неналоговых доходов местного бюджета на 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прогнозируется в сумме </a:t>
            </a:r>
            <a:r>
              <a:rPr sz="2000" b="1" dirty="0">
                <a:solidFill>
                  <a:schemeClr val="tx1"/>
                </a:solidFill>
              </a:rPr>
              <a:t>6 4</a:t>
            </a:r>
            <a:r>
              <a:rPr lang="ru-RU" sz="2000" b="1" dirty="0">
                <a:solidFill>
                  <a:schemeClr val="tx1"/>
                </a:solidFill>
              </a:rPr>
              <a:t>0</a:t>
            </a:r>
            <a:r>
              <a:rPr sz="2000" b="1" dirty="0">
                <a:solidFill>
                  <a:schemeClr val="tx1"/>
                </a:solidFill>
              </a:rPr>
              <a:t>7 600,00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рублей: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41342"/>
              </p:ext>
            </p:extLst>
          </p:nvPr>
        </p:nvGraphicFramePr>
        <p:xfrm>
          <a:off x="646113" y="3348038"/>
          <a:ext cx="10425112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9" name="TextBox 5"/>
          <p:cNvSpPr txBox="1"/>
          <p:nvPr/>
        </p:nvSpPr>
        <p:spPr>
          <a:xfrm>
            <a:off x="2343150" y="6399213"/>
            <a:ext cx="66087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Arial" panose="020B0604020202020204" pitchFamily="34" charset="0"/>
              </a:rPr>
              <a:t>Безвозмездные поступления</a:t>
            </a:r>
            <a:r>
              <a:rPr sz="2000" b="1" dirty="0">
                <a:latin typeface="Arial" panose="020B0604020202020204" pitchFamily="34" charset="0"/>
              </a:rPr>
              <a:t>: </a:t>
            </a:r>
            <a:r>
              <a:rPr lang="ru-RU" sz="2000" b="1" dirty="0"/>
              <a:t>5 056 900</a:t>
            </a:r>
            <a:r>
              <a:rPr sz="2000" b="1" dirty="0">
                <a:latin typeface="Franklin Gothic Book" pitchFamily="34" charset="0"/>
              </a:rPr>
              <a:t>,00 рублей.</a:t>
            </a:r>
            <a:endParaRPr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665</Words>
  <Application>Microsoft Office PowerPoint</Application>
  <PresentationFormat>Широкоэкранный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Franklin Gothic Book</vt:lpstr>
      <vt:lpstr>Franklin Gothic Medium</vt:lpstr>
      <vt:lpstr>Wingdings 2</vt:lpstr>
      <vt:lpstr>Трек</vt:lpstr>
      <vt:lpstr>Презентация PowerPoint</vt:lpstr>
      <vt:lpstr>ПОНЯТИЕ БЮДЖЕТА</vt:lpstr>
      <vt:lpstr>    ДОХОДЫ                    РАСХОДЫ</vt:lpstr>
      <vt:lpstr>ИДЕАЛЬНЫЙ БЮДЖЕТ</vt:lpstr>
      <vt:lpstr>СТАДИИ БЮДЖЕТНОГО ПРОЦЕССА</vt:lpstr>
      <vt:lpstr>БЮДЖЕТ И ГРАЖДАНИН</vt:lpstr>
      <vt:lpstr>ПУБЛИЧНЫЕ СЛУШАНИЯ ПО ПРОЕКТУ БЮДЖЕТА</vt:lpstr>
      <vt:lpstr>ОСНОВНЫЕ ХАРАКТЕРИСТИКИ БЮДЖЕТА ПРЕГРАДНЕНСКОГО СЕЛЬСКОГО ПОСЕЛЕНИЯ УРУПСКОГО РАЙОНА  КАРАЧАЕВО-ЧЕРКЕССКОЙ РЕСПУБЛИКИ НА 2020 ГОД, ПЛАНОВЫЙ ПЕРИОД 2021 И 2022 ГГ.</vt:lpstr>
      <vt:lpstr>ОБЪЁМ БЮДЖЕТА  ПРЕГРАДНЕНСКОГО СЕЛЬСКОГО ПОСЕЛЕНИЯ УРУПСКОГО РАЙОНА КАРАЧАЕВО-ЧЕРКЕССКОЙ РЕСПУБЛИКИ НА 2020 ГОД, ПЛАНОВЫЙ ПЕРИОД 2021 И 2022 ГГ. </vt:lpstr>
      <vt:lpstr>ОБЪЁМ БЮДЖЕТА  ПРЕГРАДНЕНСКОГО СЕЛЬСКОГО ПОСЕЛЕНИЯ УРУПСКОГО РАЙОНА КАРАЧАЕВО-ЧЕРКЕССКОЙ РЕСПУБЛИКИ НА 2020 ГОД, ПЛАНОВЫЙ ПЕРИОД 2021 И 2022 ГГ. </vt:lpstr>
      <vt:lpstr>ОБЪЁМ БЮДЖЕТА  ПРЕГРАДНЕНСКОГО СЕЛЬСКОГО ПОСЕЛЕНИЯ УРУПСКОГО РАЙОНА КАРАЧАЕВО-ЧЕРКЕССКОЙ РЕСПУБЛИКИ НА 2020 ГОД, ПЛАНОВЫЙ ПЕРИОД 2021 И 2022 ГГ. </vt:lpstr>
      <vt:lpstr>Межбюджетные  трансферты</vt:lpstr>
      <vt:lpstr>  ФУНКЦИОНАЛЬНОЕ СТРОЕНИЕ  РАСХОДОВ БЮДЖЕТА   Преградненского сельского поселения урупского района карачаево-черкесской Республики на 2020 год, плановый период 2021 и 2022 гг.</vt:lpstr>
      <vt:lpstr>  ФУНКЦИОНАЛЬНОЕ СТРОЕНИЕ  РАСХОДОВ БЮДЖЕТА   Преградненского сельского поселения урупского района карачаево-черкесской Республики на 2020 год, плановый период 2021 и 2022 гг.</vt:lpstr>
      <vt:lpstr>  ФУНКЦИОНАЛЬНОЕ СТРОЕНИЕ  РАСХОДОВ БЮДЖЕТА   Преградненского сельского поселения урупского района карачаево-черкесской Республики на 2020 год, плановый период 2021 и 2022 гг.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</cp:lastModifiedBy>
  <cp:revision>184</cp:revision>
  <dcterms:created xsi:type="dcterms:W3CDTF">2018-07-26T06:15:35Z</dcterms:created>
  <dcterms:modified xsi:type="dcterms:W3CDTF">2021-08-12T06:58:36Z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1049-11.2.0.10223</vt:lpwstr>
  </property>
</Properties>
</file>