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1"/>
  </p:sldMasterIdLst>
  <p:notesMasterIdLst>
    <p:notesMasterId r:id="rId12"/>
  </p:notesMasterIdLst>
  <p:sldIdLst>
    <p:sldId id="256" r:id="rId2"/>
    <p:sldId id="257" r:id="rId3"/>
    <p:sldId id="264" r:id="rId4"/>
    <p:sldId id="263" r:id="rId5"/>
    <p:sldId id="258" r:id="rId6"/>
    <p:sldId id="268" r:id="rId7"/>
    <p:sldId id="261" r:id="rId8"/>
    <p:sldId id="269" r:id="rId9"/>
    <p:sldId id="266" r:id="rId10"/>
    <p:sldId id="267" r:id="rId11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99"/>
    <a:srgbClr val="FF66CC"/>
    <a:srgbClr val="F1D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2" autoAdjust="0"/>
    <p:restoredTop sz="94660"/>
  </p:normalViewPr>
  <p:slideViewPr>
    <p:cSldViewPr>
      <p:cViewPr>
        <p:scale>
          <a:sx n="48" d="100"/>
          <a:sy n="48" d="100"/>
        </p:scale>
        <p:origin x="-72" y="-2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1091518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2"/>
          <p:cNvSpPr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2"/>
          <p:cNvSpPr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015816" y="1558455"/>
            <a:ext cx="231854" cy="23183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0794" tIns="50397" rIns="100794" bIns="50397"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276350" y="1482725"/>
            <a:ext cx="69850" cy="6985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0794" tIns="50397" rIns="100794" bIns="50397"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579298" y="396721"/>
            <a:ext cx="8165306" cy="1622810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579298" y="2039353"/>
            <a:ext cx="8165306" cy="1931917"/>
          </a:xfrm>
        </p:spPr>
        <p:txBody>
          <a:bodyPr tIns="0"/>
          <a:lstStyle>
            <a:lvl1pPr marL="30238" indent="0" algn="l">
              <a:buNone/>
              <a:defRPr sz="29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AF2EE0-EF9A-46F6-A3ED-29EFCBBB9197}" type="datetimeFigureOut">
              <a:rPr lang="en-US"/>
              <a:pPr>
                <a:defRPr/>
              </a:pPr>
              <a:t>7/29/2022</a:t>
            </a:fld>
            <a:endParaRPr lang="en-US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BA84A9-2681-4BF1-975A-003428CBB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9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27FDE0-0A40-443C-8F8C-271874D5DFA7}" type="datetimeFigureOut">
              <a:rPr lang="en-US"/>
              <a:pPr>
                <a:defRPr/>
              </a:pPr>
              <a:t>7/29/2022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3E8324-4A1D-4BAD-8908-DFD6D081D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3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60469" y="302739"/>
            <a:ext cx="2016125" cy="6450223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60078" y="302740"/>
            <a:ext cx="6132380" cy="6450223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19E10B-FC99-437D-B58B-58EDF45286CE}" type="datetimeFigureOut">
              <a:rPr lang="en-US"/>
              <a:pPr>
                <a:defRPr/>
              </a:pPr>
              <a:t>7/29/2022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FE1050-8815-4135-8D5A-B40E157E2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2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7A6B91-7D4B-45BC-B21D-BA4721BC7F62}" type="datetimeFigureOut">
              <a:rPr lang="en-US"/>
              <a:pPr>
                <a:defRPr/>
              </a:pPr>
              <a:t>7/29/2022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781241-9F7C-42AB-8D80-2C1AA7E64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0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6188" y="0"/>
            <a:ext cx="7561262" cy="75596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519363" y="0"/>
            <a:ext cx="84137" cy="75596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394833" y="3102637"/>
            <a:ext cx="231854" cy="23183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0794" tIns="50397" rIns="100794" bIns="50397"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654300" y="3027363"/>
            <a:ext cx="71438" cy="6985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0794" tIns="50397" rIns="100794" bIns="50397"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2498" y="2866377"/>
            <a:ext cx="7056438" cy="2519892"/>
          </a:xfrm>
        </p:spPr>
        <p:txBody>
          <a:bodyPr anchor="t"/>
          <a:lstStyle>
            <a:lvl1pPr algn="l">
              <a:lnSpc>
                <a:spcPts val="4960"/>
              </a:lnSpc>
              <a:buNone/>
              <a:defRPr sz="44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42498" y="1175949"/>
            <a:ext cx="7056438" cy="1664178"/>
          </a:xfrm>
        </p:spPr>
        <p:txBody>
          <a:bodyPr anchor="b"/>
          <a:lstStyle>
            <a:lvl1pPr marL="20159" indent="0">
              <a:lnSpc>
                <a:spcPts val="2535"/>
              </a:lnSpc>
              <a:spcBef>
                <a:spcPts val="0"/>
              </a:spcBef>
              <a:buNone/>
              <a:defRPr sz="22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533C45-1425-440D-8913-86E1032ADAFF}" type="datetimeFigureOut">
              <a:rPr lang="en-US"/>
              <a:pPr>
                <a:defRPr/>
              </a:pPr>
              <a:t>7/29/2022</a:t>
            </a:fld>
            <a:endParaRPr lang="en-US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950AE0-9A33-45F5-8636-31C143061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6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2658" y="302387"/>
            <a:ext cx="8266113" cy="1259946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82658" y="1679928"/>
            <a:ext cx="4032250" cy="514057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16521" y="1679928"/>
            <a:ext cx="4032250" cy="514057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773FBA-FA4D-4BF6-AC63-3F435A02FF95}" type="datetimeFigureOut">
              <a:rPr lang="en-US"/>
              <a:pPr>
                <a:defRPr/>
              </a:pPr>
              <a:t>7/29/2022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85BABC-9C7F-43DB-9829-2EDA3F418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30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5688315"/>
            <a:ext cx="9072563" cy="1259946"/>
          </a:xfrm>
        </p:spPr>
        <p:txBody>
          <a:bodyPr/>
          <a:lstStyle>
            <a:lvl1pPr algn="ctr">
              <a:defRPr sz="50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361866"/>
            <a:ext cx="4435475" cy="70557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0556" indent="0" algn="l">
              <a:lnSpc>
                <a:spcPct val="100000"/>
              </a:lnSpc>
              <a:spcBef>
                <a:spcPts val="110"/>
              </a:spcBef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141119" y="361866"/>
            <a:ext cx="4435475" cy="70557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0556" indent="0" algn="l">
              <a:lnSpc>
                <a:spcPct val="100000"/>
              </a:lnSpc>
              <a:spcBef>
                <a:spcPts val="110"/>
              </a:spcBef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504031" y="1068513"/>
            <a:ext cx="4435475" cy="4535805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33416" indent="-302383">
              <a:lnSpc>
                <a:spcPct val="100000"/>
              </a:lnSpc>
              <a:spcBef>
                <a:spcPts val="772"/>
              </a:spcBef>
              <a:defRPr sz="2600"/>
            </a:lvl1pPr>
            <a:lvl2pPr>
              <a:lnSpc>
                <a:spcPct val="100000"/>
              </a:lnSpc>
              <a:spcBef>
                <a:spcPts val="772"/>
              </a:spcBef>
              <a:defRPr sz="2200"/>
            </a:lvl2pPr>
            <a:lvl3pPr>
              <a:lnSpc>
                <a:spcPct val="100000"/>
              </a:lnSpc>
              <a:spcBef>
                <a:spcPts val="772"/>
              </a:spcBef>
              <a:defRPr sz="2000"/>
            </a:lvl3pPr>
            <a:lvl4pPr>
              <a:lnSpc>
                <a:spcPct val="100000"/>
              </a:lnSpc>
              <a:spcBef>
                <a:spcPts val="772"/>
              </a:spcBef>
              <a:defRPr sz="1800"/>
            </a:lvl4pPr>
            <a:lvl5pPr>
              <a:lnSpc>
                <a:spcPct val="100000"/>
              </a:lnSpc>
              <a:spcBef>
                <a:spcPts val="772"/>
              </a:spcBef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41119" y="1068513"/>
            <a:ext cx="4435475" cy="4535805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33416" indent="-302383">
              <a:lnSpc>
                <a:spcPct val="100000"/>
              </a:lnSpc>
              <a:spcBef>
                <a:spcPts val="772"/>
              </a:spcBef>
              <a:defRPr sz="2600"/>
            </a:lvl1pPr>
            <a:lvl2pPr>
              <a:lnSpc>
                <a:spcPct val="100000"/>
              </a:lnSpc>
              <a:spcBef>
                <a:spcPts val="772"/>
              </a:spcBef>
              <a:defRPr sz="2200"/>
            </a:lvl2pPr>
            <a:lvl3pPr>
              <a:lnSpc>
                <a:spcPct val="100000"/>
              </a:lnSpc>
              <a:spcBef>
                <a:spcPts val="772"/>
              </a:spcBef>
              <a:defRPr sz="2000"/>
            </a:lvl3pPr>
            <a:lvl4pPr>
              <a:lnSpc>
                <a:spcPct val="100000"/>
              </a:lnSpc>
              <a:spcBef>
                <a:spcPts val="772"/>
              </a:spcBef>
              <a:defRPr sz="1800"/>
            </a:lvl4pPr>
            <a:lvl5pPr>
              <a:lnSpc>
                <a:spcPct val="100000"/>
              </a:lnSpc>
              <a:spcBef>
                <a:spcPts val="772"/>
              </a:spcBef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FC9BCF-DFC3-41B5-A12A-32999A0C67F5}" type="datetimeFigureOut">
              <a:rPr lang="en-US"/>
              <a:pPr>
                <a:defRPr/>
              </a:pPr>
              <a:t>7/29/2022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833060-EE41-445E-A21E-8DDE51D75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5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2658" y="302387"/>
            <a:ext cx="8266113" cy="1259946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74B74A-97BD-4E58-BCE9-C2467631FB72}" type="datetimeFigureOut">
              <a:rPr lang="en-US"/>
              <a:pPr>
                <a:defRPr/>
              </a:pPr>
              <a:t>7/29/2022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226131-D24B-43D9-9D4F-092500A37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9188" y="0"/>
            <a:ext cx="8961437" cy="75596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119188" y="0"/>
            <a:ext cx="80962" cy="75596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818189-81C4-4356-8147-5EC577AA9B22}" type="datetimeFigureOut">
              <a:rPr lang="en-US"/>
              <a:pPr>
                <a:defRPr/>
              </a:pPr>
              <a:t>7/29/2022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A2694B-DA1B-43F7-A02A-D99934F5F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0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238958"/>
            <a:ext cx="4200260" cy="1280945"/>
          </a:xfrm>
          <a:ln>
            <a:noFill/>
          </a:ln>
        </p:spPr>
        <p:txBody>
          <a:bodyPr anchor="b"/>
          <a:lstStyle>
            <a:lvl1pPr algn="l">
              <a:lnSpc>
                <a:spcPts val="2205"/>
              </a:lnSpc>
              <a:buNone/>
              <a:defRPr sz="24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4031" y="1550917"/>
            <a:ext cx="4200260" cy="769967"/>
          </a:xfrm>
        </p:spPr>
        <p:txBody>
          <a:bodyPr/>
          <a:lstStyle>
            <a:lvl1pPr marL="50397" indent="0">
              <a:lnSpc>
                <a:spcPct val="100000"/>
              </a:lnSpc>
              <a:spcBef>
                <a:spcPts val="0"/>
              </a:spcBef>
              <a:buNone/>
              <a:defRPr sz="15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04031" y="2351900"/>
            <a:ext cx="8988557" cy="4401061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99E6D-30F9-4707-A72D-14E21268AE25}" type="datetimeFigureOut">
              <a:rPr lang="en-US"/>
              <a:pPr>
                <a:defRPr/>
              </a:pPr>
              <a:t>7/29/2022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BAD1C6-340B-4CEB-A9D9-0D21243193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76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40052" y="1175950"/>
            <a:ext cx="5040313" cy="5039783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100794" tIns="302383" rIns="100794" bIns="50397">
            <a:normAutofit/>
          </a:bodyPr>
          <a:lstStyle>
            <a:extLst/>
          </a:lstStyle>
          <a:p>
            <a:pPr indent="-312462" hangingPunct="1">
              <a:lnSpc>
                <a:spcPts val="3307"/>
              </a:lnSpc>
              <a:spcBef>
                <a:spcPts val="661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500">
              <a:latin typeface="+mn-lt"/>
              <a:ea typeface="+mn-ea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438150" y="1052513"/>
            <a:ext cx="755650" cy="225425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516563" y="1031875"/>
            <a:ext cx="715962" cy="225425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hangingPunct="1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9894" y="1175950"/>
            <a:ext cx="3024188" cy="2183906"/>
          </a:xfrm>
        </p:spPr>
        <p:txBody>
          <a:bodyPr anchor="b">
            <a:noAutofit/>
          </a:bodyPr>
          <a:lstStyle>
            <a:lvl1pPr algn="l">
              <a:buNone/>
              <a:defRPr sz="23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924057" y="1259949"/>
            <a:ext cx="4872302" cy="3874120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302383">
            <a:normAutofit/>
          </a:bodyPr>
          <a:lstStyle>
            <a:lvl1pPr marL="0" indent="0" algn="l" eaLnBrk="1" latinLnBrk="0" hangingPunct="1">
              <a:buNone/>
              <a:defRPr sz="35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4057" y="5291772"/>
            <a:ext cx="4872302" cy="839964"/>
          </a:xfrm>
        </p:spPr>
        <p:txBody>
          <a:bodyPr anchor="ctr"/>
          <a:lstStyle>
            <a:lvl1pPr marL="0" indent="0" algn="l">
              <a:lnSpc>
                <a:spcPts val="1764"/>
              </a:lnSpc>
              <a:spcBef>
                <a:spcPts val="0"/>
              </a:spcBef>
              <a:buNone/>
              <a:defRPr sz="1500">
                <a:solidFill>
                  <a:srgbClr val="777777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FE1CC9-02CD-4C82-AD1C-5F7972E4E107}" type="datetimeFigureOut">
              <a:rPr lang="en-US"/>
              <a:pPr>
                <a:defRPr/>
              </a:pPr>
              <a:t>7/29/2022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E171CB-0C50-4668-9D06-4082BCBB3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57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900113" y="-900113"/>
            <a:ext cx="1808163" cy="1806576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85738" y="23813"/>
            <a:ext cx="1876425" cy="1876425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201614" y="1163027"/>
            <a:ext cx="1241025" cy="1215439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116013" y="0"/>
            <a:ext cx="8964612" cy="75596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82738" y="303213"/>
            <a:ext cx="8266112" cy="1258887"/>
          </a:xfrm>
          <a:prstGeom prst="rect">
            <a:avLst/>
          </a:prstGeom>
        </p:spPr>
        <p:txBody>
          <a:bodyPr lIns="100794" tIns="50397" rIns="100794" bIns="50397"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582738" y="1595438"/>
            <a:ext cx="8266112" cy="529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948113" y="6950075"/>
            <a:ext cx="2352675" cy="525463"/>
          </a:xfrm>
          <a:prstGeom prst="rect">
            <a:avLst/>
          </a:prstGeom>
        </p:spPr>
        <p:txBody>
          <a:bodyPr lIns="100794" tIns="50397" rIns="100794" bIns="50397" anchor="b"/>
          <a:lstStyle>
            <a:lvl1pPr algn="r"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C176CC93-FC42-465F-8F99-B1DDB569E40E}" type="datetimeFigureOut">
              <a:rPr lang="en-US"/>
              <a:pPr>
                <a:defRPr/>
              </a:pPr>
              <a:t>7/29/2022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6300788" y="6950075"/>
            <a:ext cx="3192462" cy="525463"/>
          </a:xfrm>
          <a:prstGeom prst="rect">
            <a:avLst/>
          </a:prstGeom>
        </p:spPr>
        <p:txBody>
          <a:bodyPr lIns="100794" tIns="50397" rIns="100794" bIns="50397" anchor="b"/>
          <a:lstStyle>
            <a:lvl1pPr eaLnBrk="1" latinLnBrk="0" hangingPunct="1">
              <a:defRPr kumimoji="0" sz="1300">
                <a:solidFill>
                  <a:schemeClr val="tx1">
                    <a:shade val="5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9496425" y="6950075"/>
            <a:ext cx="503238" cy="525463"/>
          </a:xfrm>
          <a:prstGeom prst="rect">
            <a:avLst/>
          </a:prstGeom>
        </p:spPr>
        <p:txBody>
          <a:bodyPr lIns="100794" tIns="50397" rIns="100794" bIns="50397" anchor="b"/>
          <a:lstStyle>
            <a:lvl1pPr algn="ctr"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4BA1640F-E1FE-49F6-84F7-55DD872216B8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119188" y="0"/>
            <a:ext cx="80962" cy="75596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7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401638" indent="-311150" algn="l" rtl="0" eaLnBrk="0" fontAlgn="base" hangingPunct="0">
        <a:spcBef>
          <a:spcPts val="663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261938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976313" indent="-25082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8088" indent="-190500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30338" indent="-200025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663106" indent="-201589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1894933" indent="-201589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2116681" indent="-201589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2348507" indent="-201589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Chart1.xls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oleObject" Target="../embeddings/Microsoft_Excel_Chart2.xls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png"/><Relationship Id="rId4" Type="http://schemas.openxmlformats.org/officeDocument/2006/relationships/oleObject" Target="../embeddings/Microsoft_Excel_Chart3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png"/><Relationship Id="rId4" Type="http://schemas.openxmlformats.org/officeDocument/2006/relationships/oleObject" Target="../embeddings/Microsoft_Excel_Chart4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png"/><Relationship Id="rId5" Type="http://schemas.openxmlformats.org/officeDocument/2006/relationships/oleObject" Target="../embeddings/Microsoft_Excel_Chart5.xls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0" y="1258888"/>
            <a:ext cx="9001125" cy="630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393700"/>
            <a:ext cx="8834438" cy="70373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118000"/>
              </a:lnSpc>
              <a:spcAft>
                <a:spcPts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de-DE" sz="3200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Отчет</a:t>
            </a:r>
            <a:r>
              <a:rPr lang="de-DE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 </a:t>
            </a:r>
            <a:r>
              <a:rPr lang="de-DE" sz="3200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об</a:t>
            </a:r>
            <a:r>
              <a:rPr lang="de-DE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 </a:t>
            </a:r>
            <a:r>
              <a:rPr lang="de-DE" sz="3200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исполнении</a:t>
            </a:r>
            <a:r>
              <a:rPr lang="de-DE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 </a:t>
            </a:r>
            <a:r>
              <a:rPr lang="de-DE" sz="3200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бюджета</a:t>
            </a:r>
            <a:r>
              <a:rPr lang="de-DE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 </a:t>
            </a:r>
            <a:br>
              <a:rPr lang="de-DE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</a:br>
            <a:r>
              <a:rPr lang="ru-RU" sz="2600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Преградненского</a:t>
            </a:r>
            <a:r>
              <a:rPr lang="de-DE" sz="26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/>
            </a:r>
            <a:br>
              <a:rPr lang="de-DE" sz="26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</a:br>
            <a:r>
              <a:rPr lang="de-DE" sz="2600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сельского</a:t>
            </a:r>
            <a:r>
              <a:rPr lang="de-DE" sz="26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 </a:t>
            </a:r>
            <a:r>
              <a:rPr lang="de-DE" sz="2600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поселения</a:t>
            </a:r>
            <a:r>
              <a:rPr lang="de-DE" sz="26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 </a:t>
            </a:r>
            <a:br>
              <a:rPr lang="de-DE" sz="26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</a:br>
            <a:r>
              <a:rPr lang="ru-RU" sz="2600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Урупского</a:t>
            </a:r>
            <a:r>
              <a:rPr lang="ru-RU" sz="26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 </a:t>
            </a:r>
            <a:r>
              <a:rPr lang="de-DE" sz="2600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района</a:t>
            </a:r>
            <a:r>
              <a:rPr lang="de-DE" sz="26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 </a:t>
            </a:r>
            <a:br>
              <a:rPr lang="de-DE" sz="26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</a:br>
            <a:r>
              <a:rPr lang="ru-RU" sz="26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Карачаево-Черкесской </a:t>
            </a:r>
            <a:r>
              <a:rPr lang="de-DE" sz="2600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Республики</a:t>
            </a:r>
            <a:r>
              <a:rPr lang="de-DE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/>
            </a:r>
            <a:br>
              <a:rPr lang="de-DE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</a:br>
            <a:r>
              <a:rPr lang="de-DE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/>
            </a:r>
            <a:br>
              <a:rPr lang="de-DE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</a:br>
            <a:r>
              <a:rPr lang="de-DE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/>
            </a:r>
            <a:br>
              <a:rPr lang="de-DE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</a:br>
            <a:r>
              <a:rPr lang="de-DE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/>
            </a:r>
            <a:br>
              <a:rPr lang="de-DE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</a:br>
            <a:r>
              <a:rPr lang="de-DE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/>
            </a:r>
            <a:br>
              <a:rPr lang="de-DE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</a:br>
            <a:r>
              <a:rPr lang="de-DE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/>
            </a:r>
            <a:br>
              <a:rPr lang="de-DE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</a:br>
            <a:r>
              <a:rPr lang="de-DE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/>
            </a:r>
            <a:br>
              <a:rPr lang="de-DE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</a:br>
            <a:r>
              <a:rPr lang="de-DE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/>
            </a:r>
            <a:br>
              <a:rPr lang="de-DE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</a:br>
            <a:r>
              <a:rPr lang="de-DE" sz="3200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за</a:t>
            </a:r>
            <a:r>
              <a:rPr lang="de-DE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 20</a:t>
            </a:r>
            <a:r>
              <a:rPr lang="ru-RU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21</a:t>
            </a:r>
            <a:r>
              <a:rPr lang="de-DE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 </a:t>
            </a:r>
            <a:r>
              <a:rPr lang="de-DE" sz="3200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год</a:t>
            </a:r>
            <a:endParaRPr lang="de-DE" sz="3200" dirty="0" smtClean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9431338" cy="12795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СПАСИБО ЗА ВНИМАНИЕ!</a:t>
            </a:r>
          </a:p>
        </p:txBody>
      </p:sp>
      <p:sp>
        <p:nvSpPr>
          <p:cNvPr id="22531" name="Текст 3"/>
          <p:cNvSpPr>
            <a:spLocks noGrp="1"/>
          </p:cNvSpPr>
          <p:nvPr>
            <p:ph type="body" idx="2"/>
          </p:nvPr>
        </p:nvSpPr>
        <p:spPr>
          <a:xfrm>
            <a:off x="504825" y="2051050"/>
            <a:ext cx="8639175" cy="4702175"/>
          </a:xfrm>
        </p:spPr>
        <p:txBody>
          <a:bodyPr/>
          <a:lstStyle/>
          <a:p>
            <a:pPr marL="49213" algn="ctr" eaLnBrk="1" hangingPunct="1">
              <a:spcBef>
                <a:spcPct val="0"/>
              </a:spcBef>
            </a:pPr>
            <a:r>
              <a:rPr lang="ru-RU" altLang="ru-RU" sz="3600" smtClean="0">
                <a:cs typeface="Arial" charset="0"/>
              </a:rPr>
              <a:t>Информацию о бюджете можно получить на официальном сайте Преградненского  сельского поселения</a:t>
            </a:r>
            <a:br>
              <a:rPr lang="ru-RU" altLang="ru-RU" sz="3600" smtClean="0">
                <a:cs typeface="Arial" charset="0"/>
              </a:rPr>
            </a:br>
            <a:r>
              <a:rPr lang="ru-RU" altLang="ru-RU" sz="3600" smtClean="0">
                <a:cs typeface="Arial" charset="0"/>
              </a:rPr>
              <a:t>Урупского района </a:t>
            </a:r>
            <a:br>
              <a:rPr lang="ru-RU" altLang="ru-RU" sz="3600" smtClean="0">
                <a:cs typeface="Arial" charset="0"/>
              </a:rPr>
            </a:br>
            <a:r>
              <a:rPr lang="ru-RU" altLang="ru-RU" sz="3600" smtClean="0">
                <a:cs typeface="Arial" charset="0"/>
              </a:rPr>
              <a:t>Карачаево-Черкесской Республики по адресу: </a:t>
            </a:r>
          </a:p>
          <a:p>
            <a:pPr marL="49213" algn="ctr" eaLnBrk="1" hangingPunct="1">
              <a:spcBef>
                <a:spcPct val="0"/>
              </a:spcBef>
            </a:pPr>
            <a:r>
              <a:rPr lang="en-US" altLang="ru-RU" sz="3600" u="sng" smtClean="0">
                <a:solidFill>
                  <a:srgbClr val="C00000"/>
                </a:solidFill>
              </a:rPr>
              <a:t>http://pregradnaya.ru</a:t>
            </a:r>
            <a:endParaRPr lang="ru-RU" altLang="ru-RU" sz="3600" u="sng" smtClean="0">
              <a:solidFill>
                <a:srgbClr val="C00000"/>
              </a:solidFill>
              <a:cs typeface="Arial" charset="0"/>
            </a:endParaRPr>
          </a:p>
          <a:p>
            <a:pPr marL="49213"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7" descr="C:\Users\User-cons2\Desktop\Татьяна\бюджет\image052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95850" y="3132138"/>
            <a:ext cx="5883275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76263" y="611188"/>
            <a:ext cx="8607425" cy="1260475"/>
          </a:xfrm>
        </p:spPr>
        <p:txBody>
          <a:bodyPr tIns="21168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de-DE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Бюджет</a:t>
            </a:r>
            <a:r>
              <a:rPr lang="de-DE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Преградненского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сельского</a:t>
            </a:r>
            <a:r>
              <a:rPr lang="de-DE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поселения</a:t>
            </a:r>
            <a:r>
              <a:rPr lang="de-DE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Урупского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района</a:t>
            </a:r>
            <a:r>
              <a:rPr lang="de-DE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Карачаево-Черкесской </a:t>
            </a:r>
            <a:r>
              <a:rPr lang="de-DE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Республики</a:t>
            </a:r>
            <a:r>
              <a:rPr lang="de-DE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за</a:t>
            </a:r>
            <a:r>
              <a:rPr lang="de-DE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20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2</a:t>
            </a:r>
            <a:r>
              <a:rPr lang="de-DE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1 </a:t>
            </a:r>
            <a:r>
              <a:rPr lang="de-DE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год</a:t>
            </a:r>
            <a:r>
              <a:rPr lang="de-DE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исполнен</a:t>
            </a:r>
            <a:r>
              <a:rPr lang="de-DE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в </a:t>
            </a:r>
            <a:r>
              <a:rPr lang="de-DE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сумме</a:t>
            </a:r>
            <a:r>
              <a:rPr lang="de-DE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:</a:t>
            </a:r>
          </a:p>
        </p:txBody>
      </p:sp>
      <p:graphicFrame>
        <p:nvGraphicFramePr>
          <p:cNvPr id="14340" name="Содержимое 4"/>
          <p:cNvGraphicFramePr>
            <a:graphicFrameLocks noGrp="1"/>
          </p:cNvGraphicFramePr>
          <p:nvPr>
            <p:ph idx="1"/>
          </p:nvPr>
        </p:nvGraphicFramePr>
        <p:xfrm>
          <a:off x="-47625" y="2505075"/>
          <a:ext cx="9601200" cy="486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r:id="rId6" imgW="9602032" imgH="4865030" progId="Excel.Chart.8">
                  <p:embed/>
                </p:oleObj>
              </mc:Choice>
              <mc:Fallback>
                <p:oleObj r:id="rId6" imgW="9602032" imgH="4865030" progId="Excel.Chart.8">
                  <p:embed/>
                  <p:pic>
                    <p:nvPicPr>
                      <p:cNvPr id="0" name="Содержимое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7625" y="2505075"/>
                        <a:ext cx="9601200" cy="4862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32025" y="3779838"/>
            <a:ext cx="6713538" cy="377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4325" y="298450"/>
            <a:ext cx="8607425" cy="12604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Исполнение бюджета</a:t>
            </a:r>
          </a:p>
        </p:txBody>
      </p:sp>
      <p:sp>
        <p:nvSpPr>
          <p:cNvPr id="15364" name="Объект 2"/>
          <p:cNvSpPr>
            <a:spLocks noGrp="1"/>
          </p:cNvSpPr>
          <p:nvPr>
            <p:ph idx="1"/>
          </p:nvPr>
        </p:nvSpPr>
        <p:spPr>
          <a:xfrm>
            <a:off x="719138" y="1692275"/>
            <a:ext cx="9074150" cy="5051425"/>
          </a:xfrm>
        </p:spPr>
        <p:txBody>
          <a:bodyPr/>
          <a:lstStyle/>
          <a:p>
            <a:pPr algn="just" eaLnBrk="1" hangingPunct="1"/>
            <a:r>
              <a:rPr lang="ru-RU" altLang="ru-RU" smtClean="0"/>
              <a:t>         </a:t>
            </a:r>
            <a:r>
              <a:rPr lang="ru-RU" altLang="ru-RU" sz="2400" smtClean="0">
                <a:latin typeface="Arial" charset="0"/>
                <a:cs typeface="Arial" charset="0"/>
              </a:rPr>
              <a:t>Доходная часть бюджета Преградненского сельского поселения исполнена на 17 637,7 тыс. руб. – 96,75% годового планового назначения, расходная часть исполнена на 18 221,5 тыс. руб. - 94,16% годового планового назначения.</a:t>
            </a:r>
          </a:p>
        </p:txBody>
      </p:sp>
      <p:pic>
        <p:nvPicPr>
          <p:cNvPr id="15365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6063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User-cons2\Desktop\Татьяна\бюджет\2f52bc562f0b531a33cd59d8a2bf1307.jpg"/>
          <p:cNvPicPr>
            <a:picLocks noChangeAspect="1" noChangeArrowheads="1"/>
          </p:cNvPicPr>
          <p:nvPr/>
        </p:nvPicPr>
        <p:blipFill>
          <a:blip r:embed="rId3">
            <a:lum bright="-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850" y="4784725"/>
            <a:ext cx="277177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0" y="323850"/>
            <a:ext cx="8607425" cy="12604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Доходы</a:t>
            </a:r>
            <a:r>
              <a:rPr lang="ru-RU" sz="2800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бюджета </a:t>
            </a: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Преградненсого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сельского поселения </a:t>
            </a: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Урупского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района Карачаево-Черкесской Республики</a:t>
            </a:r>
            <a:b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2021 год</a:t>
            </a:r>
          </a:p>
        </p:txBody>
      </p:sp>
      <p:graphicFrame>
        <p:nvGraphicFramePr>
          <p:cNvPr id="16388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89063" y="1784350"/>
          <a:ext cx="8266112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r:id="rId5" imgW="8266892" imgH="4608975" progId="Excel.Chart.8">
                  <p:embed/>
                </p:oleObj>
              </mc:Choice>
              <mc:Fallback>
                <p:oleObj r:id="rId5" imgW="8266892" imgH="4608975" progId="Excel.Char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9063" y="1784350"/>
                        <a:ext cx="8266112" cy="461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3963" y="539750"/>
            <a:ext cx="8856662" cy="12604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Налоговые и неналоговые доходы 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бюджета </a:t>
            </a:r>
            <a:r>
              <a:rPr lang="ru-RU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Преградненского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сельского поселения </a:t>
            </a:r>
            <a:r>
              <a:rPr lang="ru-RU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Урупского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района Карачаево-Черкесской Республики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 2021 год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800" dirty="0" smtClean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7411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1173163" y="1784350"/>
          <a:ext cx="8742362" cy="532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r:id="rId4" imgW="8748518" imgH="5322269" progId="Excel.Chart.8">
                  <p:embed/>
                </p:oleObj>
              </mc:Choice>
              <mc:Fallback>
                <p:oleObj r:id="rId4" imgW="8748518" imgH="5322269" progId="Excel.Chart.8">
                  <p:embed/>
                  <p:pic>
                    <p:nvPicPr>
                      <p:cNvPr id="0" name="Содержимое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163" y="1784350"/>
                        <a:ext cx="8742362" cy="532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263" y="539750"/>
            <a:ext cx="9793287" cy="12604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Безвозмездные поступления 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бюджет </a:t>
            </a:r>
            <a:r>
              <a:rPr lang="ru-RU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Преградненского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сельского поселения 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Урупского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района Карачаево-Черкесской Республики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 2021 год</a:t>
            </a:r>
            <a:endParaRPr lang="ru-RU" sz="2800" dirty="0" smtClean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8435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-50800" y="2289175"/>
          <a:ext cx="9894888" cy="485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r:id="rId4" imgW="9894666" imgH="4858933" progId="Excel.Chart.8">
                  <p:embed/>
                </p:oleObj>
              </mc:Choice>
              <mc:Fallback>
                <p:oleObj r:id="rId4" imgW="9894666" imgH="4858933" progId="Excel.Chart.8">
                  <p:embed/>
                  <p:pic>
                    <p:nvPicPr>
                      <p:cNvPr id="0" name="Содержимое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2289175"/>
                        <a:ext cx="9894888" cy="485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063" y="555625"/>
            <a:ext cx="8963025" cy="12604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Расходы бюджета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Преградненского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сельского поселения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Урупского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района Карачаево-Черкесской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Республики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 2021 год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800" dirty="0" smtClean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9459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1173163" y="1751013"/>
          <a:ext cx="8767762" cy="486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r:id="rId5" imgW="8772904" imgH="4871126" progId="Excel.Chart.8">
                  <p:embed/>
                </p:oleObj>
              </mc:Choice>
              <mc:Fallback>
                <p:oleObj r:id="rId5" imgW="8772904" imgH="4871126" progId="Excel.Chart.8">
                  <p:embed/>
                  <p:pic>
                    <p:nvPicPr>
                      <p:cNvPr id="0" name="Содержимое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163" y="1751013"/>
                        <a:ext cx="8767762" cy="486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338" y="-31750"/>
            <a:ext cx="2808287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9363" y="301625"/>
            <a:ext cx="7200900" cy="7413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Исполнение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программной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деятельности </a:t>
            </a:r>
            <a:endParaRPr lang="ru-RU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87338" y="1116013"/>
            <a:ext cx="9793287" cy="5543550"/>
          </a:xfrm>
        </p:spPr>
        <p:txBody>
          <a:bodyPr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200" b="1" dirty="0"/>
              <a:t> </a:t>
            </a:r>
            <a:r>
              <a:rPr lang="ru-RU" sz="1800" b="1" dirty="0"/>
              <a:t>В  </a:t>
            </a:r>
            <a:r>
              <a:rPr lang="ru-RU" sz="1800" b="1" dirty="0" err="1"/>
              <a:t>Преградненском</a:t>
            </a:r>
            <a:r>
              <a:rPr lang="ru-RU" sz="1800" b="1" dirty="0"/>
              <a:t> сельском поселении на </a:t>
            </a:r>
            <a:r>
              <a:rPr lang="ru-RU" sz="1800" b="1" dirty="0" smtClean="0"/>
              <a:t>2021 </a:t>
            </a:r>
            <a:r>
              <a:rPr lang="ru-RU" sz="1800" b="1" dirty="0"/>
              <a:t>год были разработаны, утверждены  и реализовывались муниципальные программы:</a:t>
            </a:r>
          </a:p>
          <a:p>
            <a:pPr marL="0" eaLnBrk="1" fontAlgn="auto" hangingPunct="1"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endParaRPr lang="ru-RU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"Формирование современной городской среды на территории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</a:rPr>
              <a:t>Преградненского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 сельского поселения на 2018-2022 годы"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  - 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751,7 тыс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. руб</a:t>
            </a: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 marL="285750" indent="-2857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Комплексное развитие 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систем водоснабжения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Преградненского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СП на 2013-2028 годы" - 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2 492,8тыс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руб</a:t>
            </a:r>
            <a:endParaRPr lang="ru-RU" sz="1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Комплексное 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развитие систем газоснабжения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Преградненского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СП на 2013-2028 годы" - 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346,9 тыс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руб</a:t>
            </a:r>
            <a:endParaRPr lang="ru-RU" sz="16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endParaRPr lang="ru-RU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"Содействие в развитии сельскохозяйственного производства, создание условий для развития малого и среднего предпринимательства на территории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</a:rPr>
              <a:t>Преградненского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 сельского поселения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</a:rPr>
              <a:t>Урупского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 муниципального района КЧР" 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  -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1,5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тыс.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руб</a:t>
            </a:r>
            <a:endParaRPr lang="ru-RU" sz="16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endParaRPr lang="ru-RU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"Профилактика терроризма и экстремизма на территории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</a:rPr>
              <a:t>Преградненского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 сельского поселения на 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2021-2023 годы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"  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- 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5,0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тыс.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руб</a:t>
            </a:r>
            <a:endParaRPr lang="ru-RU" sz="16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Энергосбережение и повышение энергетической эффективности на территории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</a:rPr>
              <a:t>Преградненского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 сельского поселения на 2018-2022 годы" 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 -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15,0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тыс.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руб</a:t>
            </a:r>
            <a:endParaRPr lang="ru-RU" sz="16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Развитие субъектов малого и среднего предпринимательства на территории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</a:rPr>
              <a:t>Преградненского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 сельского поселения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Урупского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МР КЧР на 2016-2019 годы"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   - 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2,0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тыс.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руб</a:t>
            </a:r>
            <a:endParaRPr lang="ru-RU" sz="16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marL="285750" indent="-2857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Противодействие коррупции в Администрации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</a:rPr>
              <a:t>Преградненского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 сельского поселения на 2018-2020 годы"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   - 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6,0</a:t>
            </a: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тыс.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руб</a:t>
            </a:r>
            <a:endParaRPr lang="ru-RU" sz="16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Развитие муниципальной службы 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администрации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</a:rPr>
              <a:t>Преградненского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 сельского поселения 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на 2016-2020 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годы"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   - 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25,4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тыс.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руб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95850" y="2266950"/>
            <a:ext cx="495300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600" y="0"/>
            <a:ext cx="8640763" cy="12795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Резервный фонд </a:t>
            </a:r>
          </a:p>
        </p:txBody>
      </p:sp>
      <p:sp>
        <p:nvSpPr>
          <p:cNvPr id="21508" name="Текст 3"/>
          <p:cNvSpPr>
            <a:spLocks noGrp="1"/>
          </p:cNvSpPr>
          <p:nvPr>
            <p:ph type="body" idx="2"/>
          </p:nvPr>
        </p:nvSpPr>
        <p:spPr>
          <a:xfrm>
            <a:off x="446088" y="1619250"/>
            <a:ext cx="8929687" cy="4702175"/>
          </a:xfrm>
        </p:spPr>
        <p:txBody>
          <a:bodyPr/>
          <a:lstStyle/>
          <a:p>
            <a:pPr marL="49213" eaLnBrk="1" hangingPunct="1">
              <a:spcBef>
                <a:spcPct val="0"/>
              </a:spcBef>
            </a:pPr>
            <a:endParaRPr lang="ru-RU" altLang="ru-RU" sz="2000" b="1" smtClean="0"/>
          </a:p>
          <a:p>
            <a:pPr marL="49213" eaLnBrk="1" hangingPunct="1">
              <a:spcBef>
                <a:spcPct val="0"/>
              </a:spcBef>
            </a:pPr>
            <a:r>
              <a:rPr lang="ru-RU" altLang="ru-RU" sz="2000" b="1" smtClean="0"/>
              <a:t>Резервные фонды в бюджете </a:t>
            </a:r>
          </a:p>
          <a:p>
            <a:pPr marL="49213" eaLnBrk="1" hangingPunct="1">
              <a:spcBef>
                <a:spcPct val="0"/>
              </a:spcBef>
            </a:pPr>
            <a:r>
              <a:rPr lang="ru-RU" altLang="ru-RU" sz="2000" b="1" smtClean="0"/>
              <a:t>Преградненского сельского </a:t>
            </a:r>
          </a:p>
          <a:p>
            <a:pPr marL="49213" eaLnBrk="1" hangingPunct="1">
              <a:spcBef>
                <a:spcPct val="0"/>
              </a:spcBef>
            </a:pPr>
            <a:r>
              <a:rPr lang="ru-RU" altLang="ru-RU" sz="2000" b="1" smtClean="0"/>
              <a:t>поселения Урупского </a:t>
            </a:r>
          </a:p>
          <a:p>
            <a:pPr marL="49213" eaLnBrk="1" hangingPunct="1">
              <a:spcBef>
                <a:spcPct val="0"/>
              </a:spcBef>
            </a:pPr>
            <a:r>
              <a:rPr lang="ru-RU" altLang="ru-RU" sz="2000" b="1" smtClean="0"/>
              <a:t>района Карачаево-Черкесской </a:t>
            </a:r>
          </a:p>
          <a:p>
            <a:pPr marL="49213" eaLnBrk="1" hangingPunct="1">
              <a:spcBef>
                <a:spcPct val="0"/>
              </a:spcBef>
            </a:pPr>
            <a:r>
              <a:rPr lang="ru-RU" altLang="ru-RU" sz="2000" b="1" smtClean="0"/>
              <a:t>Республики на 2021 год  был </a:t>
            </a:r>
          </a:p>
          <a:p>
            <a:pPr marL="49213" eaLnBrk="1" hangingPunct="1">
              <a:spcBef>
                <a:spcPct val="0"/>
              </a:spcBef>
            </a:pPr>
            <a:r>
              <a:rPr lang="ru-RU" altLang="ru-RU" sz="2000" b="1" smtClean="0"/>
              <a:t>запланирован в сумме  100 тыс. руб. </a:t>
            </a:r>
          </a:p>
          <a:p>
            <a:pPr marL="49213" eaLnBrk="1" hangingPunct="1">
              <a:spcBef>
                <a:spcPct val="0"/>
              </a:spcBef>
            </a:pPr>
            <a:r>
              <a:rPr lang="ru-RU" altLang="ru-RU" sz="2000" b="1" smtClean="0"/>
              <a:t>и не использован, в вязи с тем, </a:t>
            </a:r>
          </a:p>
          <a:p>
            <a:pPr marL="49213" eaLnBrk="1" hangingPunct="1">
              <a:spcBef>
                <a:spcPct val="0"/>
              </a:spcBef>
            </a:pPr>
            <a:r>
              <a:rPr lang="ru-RU" altLang="ru-RU" sz="2000" b="1" smtClean="0"/>
              <a:t>что на территории поселения в </a:t>
            </a:r>
          </a:p>
          <a:p>
            <a:pPr marL="49213" eaLnBrk="1" hangingPunct="1">
              <a:spcBef>
                <a:spcPct val="0"/>
              </a:spcBef>
            </a:pPr>
            <a:r>
              <a:rPr lang="ru-RU" altLang="ru-RU" sz="2000" b="1" smtClean="0"/>
              <a:t>2021 году не было стихийных </a:t>
            </a:r>
          </a:p>
          <a:p>
            <a:pPr marL="49213" eaLnBrk="1" hangingPunct="1">
              <a:spcBef>
                <a:spcPct val="0"/>
              </a:spcBef>
            </a:pPr>
            <a:r>
              <a:rPr lang="ru-RU" altLang="ru-RU" sz="2000" b="1" smtClean="0"/>
              <a:t>бедствий.</a:t>
            </a:r>
          </a:p>
          <a:p>
            <a:pPr marL="49213" eaLnBrk="1" hangingPunct="1">
              <a:spcBef>
                <a:spcPct val="0"/>
              </a:spcBef>
            </a:pPr>
            <a:r>
              <a:rPr lang="ru-RU" altLang="ru-RU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2154</TotalTime>
  <Words>157</Words>
  <Application>Microsoft Office PowerPoint</Application>
  <PresentationFormat>Произвольный</PresentationFormat>
  <Paragraphs>44</Paragraphs>
  <Slides>10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2" baseType="lpstr">
      <vt:lpstr>Arial</vt:lpstr>
      <vt:lpstr>Arial Unicode MS</vt:lpstr>
      <vt:lpstr>Times New Roman</vt:lpstr>
      <vt:lpstr>Gill Sans MT</vt:lpstr>
      <vt:lpstr>Wingdings 2</vt:lpstr>
      <vt:lpstr>Verdana</vt:lpstr>
      <vt:lpstr>Arial Black</vt:lpstr>
      <vt:lpstr>Tahoma</vt:lpstr>
      <vt:lpstr>Corbel</vt:lpstr>
      <vt:lpstr>Wingdings</vt:lpstr>
      <vt:lpstr>Солнцестояние</vt:lpstr>
      <vt:lpstr>Диаграмма Microsoft Excel</vt:lpstr>
      <vt:lpstr>Отчет об исполнении бюджета  Преградненского сельского поселения  Урупского района  Карачаево-Черкесской Республики        за 2021 год</vt:lpstr>
      <vt:lpstr>Бюджет Преградненского сельского поселения Урупского района Карачаево-Черкесской Республики за 2021 год исполнен в сумме:</vt:lpstr>
      <vt:lpstr>Исполнение бюджета</vt:lpstr>
      <vt:lpstr>Доходы бюджета Преградненсого сельского поселения Урупского района Карачаево-Черкесской Республики за 2021 год</vt:lpstr>
      <vt:lpstr>Налоговые и неналоговые доходы  бюджета Преградненского сельского поселения Урупского района Карачаево-Черкесской Республики за 2021 год </vt:lpstr>
      <vt:lpstr>Безвозмездные поступления  в бюджет Преградненского сельского поселения  Урупского района Карачаево-Черкесской Республики за 2021 год</vt:lpstr>
      <vt:lpstr>Расходы бюджета  Преградненского сельского поселения  Урупского района Карачаево-Черкесской Республики за 2021 год </vt:lpstr>
      <vt:lpstr>Исполнение  программной деятельности </vt:lpstr>
      <vt:lpstr>Резервный фонд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 Верхореченского  сельского поселения  Бахчисарайского района  Республики Крым         за 2018 год</dc:title>
  <dc:creator>User-cons2</dc:creator>
  <cp:lastModifiedBy>User Windows</cp:lastModifiedBy>
  <cp:revision>104</cp:revision>
  <cp:lastPrinted>1601-01-01T00:00:00Z</cp:lastPrinted>
  <dcterms:created xsi:type="dcterms:W3CDTF">2009-04-16T07:32:32Z</dcterms:created>
  <dcterms:modified xsi:type="dcterms:W3CDTF">2022-07-29T07:23:14Z</dcterms:modified>
</cp:coreProperties>
</file>