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omments/comment1.xml" ContentType="application/vnd.openxmlformats-officedocument.presentationml.comment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4" r:id="rId9"/>
    <p:sldId id="264" r:id="rId10"/>
    <p:sldId id="325" r:id="rId11"/>
    <p:sldId id="329" r:id="rId12"/>
    <p:sldId id="265" r:id="rId13"/>
    <p:sldId id="266" r:id="rId14"/>
    <p:sldId id="330" r:id="rId15"/>
    <p:sldId id="331" r:id="rId16"/>
    <p:sldId id="332" r:id="rId17"/>
    <p:sldId id="271" r:id="rId18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lspec@outlook.com" initials="g" lastIdx="1" clrIdx="0">
    <p:extLst>
      <p:ext uri="{19B8F6BF-5375-455C-9EA6-DF929625EA0E}">
        <p15:presenceInfo xmlns:p15="http://schemas.microsoft.com/office/powerpoint/2012/main" userId="9278036fd9fe368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762E"/>
    <a:srgbClr val="049615"/>
    <a:srgbClr val="660066"/>
    <a:srgbClr val="FF9999"/>
    <a:srgbClr val="EB53C3"/>
    <a:srgbClr val="0000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7" autoAdjust="0"/>
    <p:restoredTop sz="96263"/>
  </p:normalViewPr>
  <p:slideViewPr>
    <p:cSldViewPr snapToGrid="0">
      <p:cViewPr varScale="1">
        <p:scale>
          <a:sx n="99" d="100"/>
          <a:sy n="99" d="100"/>
        </p:scale>
        <p:origin x="90" y="33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723304323801625E-2"/>
          <c:y val="6.1129324550228216E-2"/>
          <c:w val="0.88257494129023351"/>
          <c:h val="0.7906630678737470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8.7719222039650008E-3"/>
                  <c:y val="-1.460709017176643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B1A-453D-8474-C295FAAF39E2}"/>
                </c:ext>
              </c:extLst>
            </c:dLbl>
            <c:dLbl>
              <c:idx val="1"/>
              <c:layout>
                <c:manualLayout>
                  <c:x val="-1.0971852738875725E-2"/>
                  <c:y val="-2.037036952171102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B1A-453D-8474-C295FAAF39E2}"/>
                </c:ext>
              </c:extLst>
            </c:dLbl>
            <c:dLbl>
              <c:idx val="2"/>
              <c:layout>
                <c:manualLayout>
                  <c:x val="-1.9770966754925672E-2"/>
                  <c:y val="-1.751714296058230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B1A-453D-8474-C295FAAF39E2}"/>
                </c:ext>
              </c:extLst>
            </c:dLbl>
            <c:numFmt formatCode="#,##0" sourceLinked="0"/>
            <c:spPr>
              <a:noFill/>
              <a:ln w="25390">
                <a:noFill/>
              </a:ln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3"/>
                <c:pt idx="0">
                  <c:v>2023(тыс.руб)</c:v>
                </c:pt>
                <c:pt idx="1">
                  <c:v>2024(тыс.руб)</c:v>
                </c:pt>
                <c:pt idx="2">
                  <c:v>2025(тыс.руб)</c:v>
                </c:pt>
              </c:strCache>
            </c:strRef>
          </c:cat>
          <c:val>
            <c:numRef>
              <c:f>Лист1!$B$2:$B$5</c:f>
              <c:numCache>
                <c:formatCode>0.00</c:formatCode>
                <c:ptCount val="4"/>
                <c:pt idx="0">
                  <c:v>17261004</c:v>
                </c:pt>
                <c:pt idx="1">
                  <c:v>14474004</c:v>
                </c:pt>
                <c:pt idx="2">
                  <c:v>14605505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B1A-453D-8474-C295FAAF39E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4225037699319024E-2"/>
                  <c:y val="-1.746077500892493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B1A-453D-8474-C295FAAF39E2}"/>
                </c:ext>
              </c:extLst>
            </c:dLbl>
            <c:dLbl>
              <c:idx val="1"/>
              <c:layout>
                <c:manualLayout>
                  <c:x val="2.5307932068772177E-2"/>
                  <c:y val="-2.025694620435169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B1A-453D-8474-C295FAAF39E2}"/>
                </c:ext>
              </c:extLst>
            </c:dLbl>
            <c:dLbl>
              <c:idx val="2"/>
              <c:layout>
                <c:manualLayout>
                  <c:x val="2.7528191306647364E-2"/>
                  <c:y val="-1.746031673289519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B1A-453D-8474-C295FAAF39E2}"/>
                </c:ext>
              </c:extLst>
            </c:dLbl>
            <c:numFmt formatCode="#,##0" sourceLinked="0"/>
            <c:spPr>
              <a:noFill/>
              <a:ln w="25390">
                <a:noFill/>
              </a:ln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3"/>
                <c:pt idx="0">
                  <c:v>2023(тыс.руб)</c:v>
                </c:pt>
                <c:pt idx="1">
                  <c:v>2024(тыс.руб)</c:v>
                </c:pt>
                <c:pt idx="2">
                  <c:v>2025(тыс.руб)</c:v>
                </c:pt>
              </c:strCache>
            </c:strRef>
          </c:cat>
          <c:val>
            <c:numRef>
              <c:f>Лист1!$C$2:$C$5</c:f>
              <c:numCache>
                <c:formatCode>0.00</c:formatCode>
                <c:ptCount val="4"/>
                <c:pt idx="0">
                  <c:v>17261004</c:v>
                </c:pt>
                <c:pt idx="1">
                  <c:v>14474004</c:v>
                </c:pt>
                <c:pt idx="2">
                  <c:v>14605505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B1A-453D-8474-C295FAAF39E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Дефицит/Профицит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 w="25390">
                <a:noFill/>
              </a:ln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3"/>
                <c:pt idx="0">
                  <c:v>2023(тыс.руб)</c:v>
                </c:pt>
                <c:pt idx="1">
                  <c:v>2024(тыс.руб)</c:v>
                </c:pt>
                <c:pt idx="2">
                  <c:v>2025(тыс.руб)</c:v>
                </c:pt>
              </c:strCache>
            </c:strRef>
          </c:cat>
          <c:val>
            <c:numRef>
              <c:f>Лист1!$D$2:$D$5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B1A-453D-8474-C295FAAF39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952863103"/>
        <c:axId val="1"/>
      </c:barChart>
      <c:catAx>
        <c:axId val="19528631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2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2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ln w="9522">
            <a:noFill/>
          </a:ln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1952863103"/>
        <c:crosses val="autoZero"/>
        <c:crossBetween val="between"/>
      </c:valAx>
      <c:spPr>
        <a:noFill/>
        <a:ln w="25397">
          <a:noFill/>
        </a:ln>
      </c:spPr>
    </c:plotArea>
    <c:legend>
      <c:legendPos val="b"/>
      <c:overlay val="0"/>
      <c:spPr>
        <a:noFill/>
        <a:ln w="25390">
          <a:noFill/>
        </a:ln>
      </c:spPr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00" b="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329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8144857310989414E-2"/>
          <c:y val="6.9127759681505613E-2"/>
          <c:w val="0.63351497360198006"/>
          <c:h val="0.9308724037128467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3"/>
          <c:dPt>
            <c:idx val="0"/>
            <c:bubble3D val="0"/>
            <c:spPr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0-18C4-44FA-9FEE-F00A145EAE93}"/>
              </c:ext>
            </c:extLst>
          </c:dPt>
          <c:dPt>
            <c:idx val="1"/>
            <c:bubble3D val="0"/>
            <c:explosion val="8"/>
            <c:spPr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18C4-44FA-9FEE-F00A145EAE93}"/>
              </c:ext>
            </c:extLst>
          </c:dPt>
          <c:dPt>
            <c:idx val="2"/>
            <c:bubble3D val="0"/>
            <c:explosion val="8"/>
            <c:spPr>
              <a:solidFill>
                <a:srgbClr val="00B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2-18C4-44FA-9FEE-F00A145EAE93}"/>
              </c:ext>
            </c:extLst>
          </c:dPt>
          <c:dPt>
            <c:idx val="3"/>
            <c:bubble3D val="0"/>
            <c:explosion val="9"/>
            <c:spPr>
              <a:solidFill>
                <a:srgbClr val="0070C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18C4-44FA-9FEE-F00A145EAE93}"/>
              </c:ext>
            </c:extLst>
          </c:dPt>
          <c:dPt>
            <c:idx val="4"/>
            <c:bubble3D val="0"/>
            <c:spPr>
              <a:solidFill>
                <a:srgbClr val="7030A0"/>
              </a:solidFill>
            </c:spPr>
            <c:extLst>
              <c:ext xmlns:c16="http://schemas.microsoft.com/office/drawing/2014/chart" uri="{C3380CC4-5D6E-409C-BE32-E72D297353CC}">
                <c16:uniqueId val="{00000004-18C4-44FA-9FEE-F00A145EAE93}"/>
              </c:ext>
            </c:extLst>
          </c:dPt>
          <c:dLbls>
            <c:dLbl>
              <c:idx val="0"/>
              <c:layout>
                <c:manualLayout>
                  <c:x val="-0.12224411956074714"/>
                  <c:y val="3.407171352122068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5000000</a:t>
                    </a:r>
                    <a:r>
                      <a:rPr lang="en-US" baseline="0" dirty="0"/>
                      <a:t>
28,96%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18C4-44FA-9FEE-F00A145EAE93}"/>
                </c:ext>
              </c:extLst>
            </c:dLbl>
            <c:dLbl>
              <c:idx val="1"/>
              <c:layout>
                <c:manualLayout>
                  <c:x val="-4.7042938562300123E-2"/>
                  <c:y val="-2.3127200103209029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1306000</a:t>
                    </a:r>
                  </a:p>
                  <a:p>
                    <a:r>
                      <a:rPr lang="en-US" baseline="0" dirty="0"/>
                      <a:t>7,56%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18C4-44FA-9FEE-F00A145EAE93}"/>
                </c:ext>
              </c:extLst>
            </c:dLbl>
            <c:dLbl>
              <c:idx val="2"/>
              <c:layout>
                <c:manualLayout>
                  <c:x val="-4.832024826208102E-2"/>
                  <c:y val="-6.9979226001005188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19000
0,11%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18C4-44FA-9FEE-F00A145EAE93}"/>
                </c:ext>
              </c:extLst>
            </c:dLbl>
            <c:dLbl>
              <c:idx val="3"/>
              <c:layout>
                <c:manualLayout>
                  <c:x val="-5.0822763342974156E-2"/>
                  <c:y val="-1.413972189646546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820000</a:t>
                    </a:r>
                    <a:r>
                      <a:rPr lang="en-US" baseline="0" dirty="0"/>
                      <a:t>
4,75%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18C4-44FA-9FEE-F00A145EAE93}"/>
                </c:ext>
              </c:extLst>
            </c:dLbl>
            <c:dLbl>
              <c:idx val="4"/>
              <c:layout>
                <c:manualLayout>
                  <c:x val="-3.2887568825078414E-2"/>
                  <c:y val="-6.383545531769448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156904</a:t>
                    </a:r>
                    <a:r>
                      <a:rPr lang="en-US" baseline="0" dirty="0"/>
                      <a:t> </a:t>
                    </a:r>
                  </a:p>
                  <a:p>
                    <a:r>
                      <a:rPr lang="en-US" baseline="0" dirty="0"/>
                      <a:t>0,91%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18C4-44FA-9FEE-F00A145EAE93}"/>
                </c:ext>
              </c:extLst>
            </c:dLbl>
            <c:numFmt formatCode="0.00%" sourceLinked="0"/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3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Налог на доходы физических лиц</c:v>
                </c:pt>
                <c:pt idx="1">
                  <c:v>Земельный налог</c:v>
                </c:pt>
                <c:pt idx="2">
                  <c:v>Единый сельскохозяйственный налог</c:v>
                </c:pt>
                <c:pt idx="3">
                  <c:v>Налог на имущество физических лиц</c:v>
                </c:pt>
                <c:pt idx="4">
                  <c:v>Доходы от использования имущества, находящегося в государственной и муниципальной собственности</c:v>
                </c:pt>
              </c:strCache>
            </c:strRef>
          </c:cat>
          <c:val>
            <c:numRef>
              <c:f>Лист1!$B$2:$B$6</c:f>
              <c:numCache>
                <c:formatCode>#,##0</c:formatCode>
                <c:ptCount val="5"/>
                <c:pt idx="0">
                  <c:v>5000000</c:v>
                </c:pt>
                <c:pt idx="1">
                  <c:v>1306000</c:v>
                </c:pt>
                <c:pt idx="2">
                  <c:v>19000</c:v>
                </c:pt>
                <c:pt idx="3">
                  <c:v>820000</c:v>
                </c:pt>
                <c:pt idx="4">
                  <c:v>156904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8C4-44FA-9FEE-F00A145EAE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10">
          <a:noFill/>
        </a:ln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3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403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403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.55628624504128765"/>
          <c:y val="1.5680492167778389E-2"/>
          <c:w val="0.42635515766008703"/>
          <c:h val="0.98431950783222166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3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solidFill>
      <a:schemeClr val="bg1"/>
    </a:solidFill>
    <a:ln w="953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329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8144857310989414E-2"/>
          <c:y val="6.9127759681505613E-2"/>
          <c:w val="0.63351497360198006"/>
          <c:h val="0.9308724037128467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3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0-33C2-4077-8AE1-99EE05C9CE4F}"/>
              </c:ext>
            </c:extLst>
          </c:dPt>
          <c:dPt>
            <c:idx val="1"/>
            <c:bubble3D val="0"/>
            <c:explosion val="7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33C2-4077-8AE1-99EE05C9CE4F}"/>
              </c:ext>
            </c:extLst>
          </c:dPt>
          <c:dPt>
            <c:idx val="2"/>
            <c:bubble3D val="0"/>
            <c:explosion val="7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2-33C2-4077-8AE1-99EE05C9CE4F}"/>
              </c:ext>
            </c:extLst>
          </c:dPt>
          <c:dPt>
            <c:idx val="3"/>
            <c:bubble3D val="0"/>
            <c:explosion val="8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33C2-4077-8AE1-99EE05C9CE4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4-33C2-4077-8AE1-99EE05C9CE4F}"/>
              </c:ext>
            </c:extLst>
          </c:dPt>
          <c:dLbls>
            <c:numFmt formatCode="0.00%" sourceLinked="0"/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Налог на доходы физических лиц</c:v>
                </c:pt>
                <c:pt idx="1">
                  <c:v>Земельный налог</c:v>
                </c:pt>
                <c:pt idx="2">
                  <c:v>Единый сельскохозяйственный налог</c:v>
                </c:pt>
                <c:pt idx="3">
                  <c:v>Налог на имущество физических лиц</c:v>
                </c:pt>
                <c:pt idx="4">
                  <c:v>Доходы от использования имущества, находящегося в государственной и муниципальной собственности</c:v>
                </c:pt>
              </c:strCache>
            </c:strRef>
          </c:cat>
          <c:val>
            <c:numRef>
              <c:f>Лист1!$B$2:$B$6</c:f>
              <c:numCache>
                <c:formatCode>#,##0</c:formatCode>
                <c:ptCount val="5"/>
                <c:pt idx="0">
                  <c:v>5200000</c:v>
                </c:pt>
                <c:pt idx="1">
                  <c:v>1306000</c:v>
                </c:pt>
                <c:pt idx="2">
                  <c:v>19000</c:v>
                </c:pt>
                <c:pt idx="3">
                  <c:v>820000</c:v>
                </c:pt>
                <c:pt idx="4">
                  <c:v>156904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3C2-4077-8AE1-99EE05C9CE4F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329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8144857310989414E-2"/>
          <c:y val="6.9127759681505613E-2"/>
          <c:w val="0.63351497360198006"/>
          <c:h val="0.9308724037128467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3"/>
          <c:dPt>
            <c:idx val="0"/>
            <c:bubble3D val="0"/>
            <c:spPr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0-37AC-4A72-9B7C-24EF2ECD0AFE}"/>
              </c:ext>
            </c:extLst>
          </c:dPt>
          <c:dPt>
            <c:idx val="1"/>
            <c:bubble3D val="0"/>
            <c:explosion val="8"/>
            <c:spPr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37AC-4A72-9B7C-24EF2ECD0AFE}"/>
              </c:ext>
            </c:extLst>
          </c:dPt>
          <c:dPt>
            <c:idx val="2"/>
            <c:bubble3D val="0"/>
            <c:explosion val="8"/>
            <c:spPr>
              <a:solidFill>
                <a:srgbClr val="00B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2-37AC-4A72-9B7C-24EF2ECD0AFE}"/>
              </c:ext>
            </c:extLst>
          </c:dPt>
          <c:dPt>
            <c:idx val="3"/>
            <c:bubble3D val="0"/>
            <c:explosion val="9"/>
            <c:spPr>
              <a:solidFill>
                <a:srgbClr val="0070C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37AC-4A72-9B7C-24EF2ECD0AFE}"/>
              </c:ext>
            </c:extLst>
          </c:dPt>
          <c:dPt>
            <c:idx val="4"/>
            <c:bubble3D val="0"/>
            <c:spPr>
              <a:solidFill>
                <a:srgbClr val="7030A0"/>
              </a:solidFill>
            </c:spPr>
            <c:extLst>
              <c:ext xmlns:c16="http://schemas.microsoft.com/office/drawing/2014/chart" uri="{C3380CC4-5D6E-409C-BE32-E72D297353CC}">
                <c16:uniqueId val="{00000004-37AC-4A72-9B7C-24EF2ECD0AFE}"/>
              </c:ext>
            </c:extLst>
          </c:dPt>
          <c:dLbls>
            <c:dLbl>
              <c:idx val="0"/>
              <c:layout>
                <c:manualLayout>
                  <c:x val="-0.12224411956074714"/>
                  <c:y val="3.407171352122068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5321001</a:t>
                    </a:r>
                  </a:p>
                  <a:p>
                    <a:r>
                      <a:rPr lang="en-US" dirty="0"/>
                      <a:t>36,43%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37AC-4A72-9B7C-24EF2ECD0AFE}"/>
                </c:ext>
              </c:extLst>
            </c:dLbl>
            <c:dLbl>
              <c:idx val="1"/>
              <c:layout>
                <c:manualLayout>
                  <c:x val="-4.7042938562300123E-2"/>
                  <c:y val="-2.312720010320902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7AC-4A72-9B7C-24EF2ECD0AFE}"/>
                </c:ext>
              </c:extLst>
            </c:dLbl>
            <c:dLbl>
              <c:idx val="2"/>
              <c:layout>
                <c:manualLayout>
                  <c:x val="-4.832024826208102E-2"/>
                  <c:y val="-6.997922600100518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7AC-4A72-9B7C-24EF2ECD0AFE}"/>
                </c:ext>
              </c:extLst>
            </c:dLbl>
            <c:dLbl>
              <c:idx val="3"/>
              <c:layout>
                <c:manualLayout>
                  <c:x val="-5.0822763342974156E-2"/>
                  <c:y val="-1.413972189646546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7AC-4A72-9B7C-24EF2ECD0AFE}"/>
                </c:ext>
              </c:extLst>
            </c:dLbl>
            <c:dLbl>
              <c:idx val="4"/>
              <c:layout>
                <c:manualLayout>
                  <c:x val="-3.2887568825078414E-2"/>
                  <c:y val="-6.383545531769448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7AC-4A72-9B7C-24EF2ECD0AFE}"/>
                </c:ext>
              </c:extLst>
            </c:dLbl>
            <c:numFmt formatCode="0.00%" sourceLinked="0"/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3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Налог на доходы физических лиц</c:v>
                </c:pt>
                <c:pt idx="1">
                  <c:v>Земельный налог</c:v>
                </c:pt>
                <c:pt idx="2">
                  <c:v>Единый сельскохозяйственный налог</c:v>
                </c:pt>
                <c:pt idx="3">
                  <c:v>Налог на имущество физических лиц</c:v>
                </c:pt>
                <c:pt idx="4">
                  <c:v>Доходы от использования имущества, находящегося в государственной и муниципальной собственности</c:v>
                </c:pt>
              </c:strCache>
            </c:strRef>
          </c:cat>
          <c:val>
            <c:numRef>
              <c:f>Лист1!$B$2:$B$6</c:f>
              <c:numCache>
                <c:formatCode>#,##0</c:formatCode>
                <c:ptCount val="5"/>
                <c:pt idx="0">
                  <c:v>5321001</c:v>
                </c:pt>
                <c:pt idx="1">
                  <c:v>1306000</c:v>
                </c:pt>
                <c:pt idx="2">
                  <c:v>19000</c:v>
                </c:pt>
                <c:pt idx="3">
                  <c:v>820000</c:v>
                </c:pt>
                <c:pt idx="4">
                  <c:v>156904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7AC-4A72-9B7C-24EF2ECD0A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10">
          <a:noFill/>
        </a:ln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3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403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403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.55628624504128765"/>
          <c:y val="1.5680492167778389E-2"/>
          <c:w val="0.42635515766008703"/>
          <c:h val="0.98431950783222166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3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solidFill>
      <a:schemeClr val="bg1"/>
    </a:solidFill>
    <a:ln w="953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281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1328901920370022E-4"/>
          <c:y val="0.18419860853622663"/>
          <c:w val="0.68537111753482416"/>
          <c:h val="0.7326036243731913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9"/>
          <c:dPt>
            <c:idx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0-C703-4D55-8939-C9CFF8CAF498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1-C703-4D55-8939-C9CFF8CAF498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2-C703-4D55-8939-C9CFF8CAF498}"/>
              </c:ext>
            </c:extLst>
          </c:dPt>
          <c:dPt>
            <c:idx val="3"/>
            <c:bubble3D val="0"/>
            <c:spPr>
              <a:solidFill>
                <a:srgbClr val="EB53C3"/>
              </a:solidFill>
            </c:spPr>
            <c:extLst>
              <c:ext xmlns:c16="http://schemas.microsoft.com/office/drawing/2014/chart" uri="{C3380CC4-5D6E-409C-BE32-E72D297353CC}">
                <c16:uniqueId val="{00000003-C703-4D55-8939-C9CFF8CAF498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4-C703-4D55-8939-C9CFF8CAF498}"/>
              </c:ext>
            </c:extLst>
          </c:dPt>
          <c:dPt>
            <c:idx val="5"/>
            <c:bubble3D val="0"/>
            <c:spPr>
              <a:solidFill>
                <a:srgbClr val="0000FF"/>
              </a:solidFill>
            </c:spPr>
            <c:extLst>
              <c:ext xmlns:c16="http://schemas.microsoft.com/office/drawing/2014/chart" uri="{C3380CC4-5D6E-409C-BE32-E72D297353CC}">
                <c16:uniqueId val="{00000005-C703-4D55-8939-C9CFF8CAF498}"/>
              </c:ext>
            </c:extLst>
          </c:dPt>
          <c:dPt>
            <c:idx val="6"/>
            <c:bubble3D val="0"/>
            <c:spPr>
              <a:solidFill>
                <a:srgbClr val="FF9999"/>
              </a:solidFill>
            </c:spPr>
            <c:extLst>
              <c:ext xmlns:c16="http://schemas.microsoft.com/office/drawing/2014/chart" uri="{C3380CC4-5D6E-409C-BE32-E72D297353CC}">
                <c16:uniqueId val="{00000006-C703-4D55-8939-C9CFF8CAF498}"/>
              </c:ext>
            </c:extLst>
          </c:dPt>
          <c:dPt>
            <c:idx val="7"/>
            <c:bubble3D val="0"/>
            <c:explosion val="25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7-C703-4D55-8939-C9CFF8CAF498}"/>
              </c:ext>
            </c:extLst>
          </c:dPt>
          <c:dPt>
            <c:idx val="8"/>
            <c:bubble3D val="0"/>
            <c:explosion val="44"/>
            <c:spPr>
              <a:solidFill>
                <a:srgbClr val="660066"/>
              </a:solidFill>
            </c:spPr>
            <c:extLst>
              <c:ext xmlns:c16="http://schemas.microsoft.com/office/drawing/2014/chart" uri="{C3380CC4-5D6E-409C-BE32-E72D297353CC}">
                <c16:uniqueId val="{00000008-C703-4D55-8939-C9CFF8CAF498}"/>
              </c:ext>
            </c:extLst>
          </c:dPt>
          <c:dPt>
            <c:idx val="9"/>
            <c:bubble3D val="0"/>
            <c:explosion val="22"/>
            <c:spPr>
              <a:solidFill>
                <a:srgbClr val="049615"/>
              </a:solidFill>
            </c:spPr>
            <c:extLst>
              <c:ext xmlns:c16="http://schemas.microsoft.com/office/drawing/2014/chart" uri="{C3380CC4-5D6E-409C-BE32-E72D297353CC}">
                <c16:uniqueId val="{00000009-C703-4D55-8939-C9CFF8CAF498}"/>
              </c:ext>
            </c:extLst>
          </c:dPt>
          <c:dLbls>
            <c:dLbl>
              <c:idx val="0"/>
              <c:layout>
                <c:manualLayout>
                  <c:x val="5.5420234350970841E-2"/>
                  <c:y val="0.17663544880521559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703-4D55-8939-C9CFF8CAF498}"/>
                </c:ext>
              </c:extLst>
            </c:dLbl>
            <c:dLbl>
              <c:idx val="1"/>
              <c:layout>
                <c:manualLayout>
                  <c:x val="1.3250238229068304E-2"/>
                  <c:y val="-9.035511742613407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703-4D55-8939-C9CFF8CAF498}"/>
                </c:ext>
              </c:extLst>
            </c:dLbl>
            <c:dLbl>
              <c:idx val="2"/>
              <c:layout>
                <c:manualLayout>
                  <c:x val="1.367708777743603E-2"/>
                  <c:y val="2.433433440281302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703-4D55-8939-C9CFF8CAF498}"/>
                </c:ext>
              </c:extLst>
            </c:dLbl>
            <c:dLbl>
              <c:idx val="3"/>
              <c:layout>
                <c:manualLayout>
                  <c:x val="3.3679054865804456E-2"/>
                  <c:y val="0.15637945778063581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703-4D55-8939-C9CFF8CAF498}"/>
                </c:ext>
              </c:extLst>
            </c:dLbl>
            <c:dLbl>
              <c:idx val="4"/>
              <c:layout>
                <c:manualLayout>
                  <c:x val="-6.0511046107084666E-2"/>
                  <c:y val="-0.22936576889661164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703-4D55-8939-C9CFF8CAF498}"/>
                </c:ext>
              </c:extLst>
            </c:dLbl>
            <c:dLbl>
              <c:idx val="5"/>
              <c:layout>
                <c:manualLayout>
                  <c:x val="3.9754597098458355E-2"/>
                  <c:y val="0.2120032563262346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703-4D55-8939-C9CFF8CAF498}"/>
                </c:ext>
              </c:extLst>
            </c:dLbl>
            <c:dLbl>
              <c:idx val="6"/>
              <c:layout>
                <c:manualLayout>
                  <c:x val="-6.6811552502925822E-2"/>
                  <c:y val="0.1981121517064928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703-4D55-8939-C9CFF8CAF498}"/>
                </c:ext>
              </c:extLst>
            </c:dLbl>
            <c:dLbl>
              <c:idx val="7"/>
              <c:layout>
                <c:manualLayout>
                  <c:x val="-6.1633278648851861E-2"/>
                  <c:y val="5.907906168549087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703-4D55-8939-C9CFF8CAF498}"/>
                </c:ext>
              </c:extLst>
            </c:dLbl>
            <c:dLbl>
              <c:idx val="8"/>
              <c:layout>
                <c:manualLayout>
                  <c:x val="-2.5911751929450548E-2"/>
                  <c:y val="-6.255430060816681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703-4D55-8939-C9CFF8CAF498}"/>
                </c:ext>
              </c:extLst>
            </c:dLbl>
            <c:dLbl>
              <c:idx val="9"/>
              <c:layout>
                <c:manualLayout>
                  <c:x val="5.2045879747919348E-2"/>
                  <c:y val="-0.1946139269515724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703-4D55-8939-C9CFF8CAF498}"/>
                </c:ext>
              </c:extLst>
            </c:dLbl>
            <c:numFmt formatCode="0.00%" sourceLinked="0"/>
            <c:spPr>
              <a:scene3d>
                <a:camera prst="orthographicFront"/>
                <a:lightRig rig="threePt" dir="t"/>
              </a:scene3d>
              <a:sp3d prstMaterial="metal"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Физическая культура и спорт</c:v>
                </c:pt>
                <c:pt idx="8">
                  <c:v>Социальная политика</c:v>
                </c:pt>
                <c:pt idx="9">
                  <c:v>Межбюджетные трансферты</c:v>
                </c:pt>
              </c:strCache>
            </c:strRef>
          </c:cat>
          <c:val>
            <c:numRef>
              <c:f>Лист1!$B$2:$B$11</c:f>
              <c:numCache>
                <c:formatCode>0</c:formatCode>
                <c:ptCount val="10"/>
                <c:pt idx="0">
                  <c:v>6173283</c:v>
                </c:pt>
                <c:pt idx="1">
                  <c:v>293700</c:v>
                </c:pt>
                <c:pt idx="2">
                  <c:v>654000</c:v>
                </c:pt>
                <c:pt idx="3">
                  <c:v>151500</c:v>
                </c:pt>
                <c:pt idx="4">
                  <c:v>8264967</c:v>
                </c:pt>
                <c:pt idx="5">
                  <c:v>12000</c:v>
                </c:pt>
                <c:pt idx="6">
                  <c:v>486100</c:v>
                </c:pt>
                <c:pt idx="7">
                  <c:v>50000</c:v>
                </c:pt>
                <c:pt idx="8">
                  <c:v>793124</c:v>
                </c:pt>
                <c:pt idx="9">
                  <c:v>40329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703-4D55-8939-C9CFF8CAF49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B-C703-4D55-8939-C9CFF8CAF498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C-C703-4D55-8939-C9CFF8CAF498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D-C703-4D55-8939-C9CFF8CAF498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E-C703-4D55-8939-C9CFF8CAF498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F-C703-4D55-8939-C9CFF8CAF498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10-C703-4D55-8939-C9CFF8CAF498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11-C703-4D55-8939-C9CFF8CAF498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12-C703-4D55-8939-C9CFF8CAF498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13-C703-4D55-8939-C9CFF8CAF498}"/>
              </c:ext>
            </c:extLst>
          </c:dPt>
          <c:dPt>
            <c:idx val="9"/>
            <c:bubble3D val="0"/>
            <c:extLst>
              <c:ext xmlns:c16="http://schemas.microsoft.com/office/drawing/2014/chart" uri="{C3380CC4-5D6E-409C-BE32-E72D297353CC}">
                <c16:uniqueId val="{00000014-C703-4D55-8939-C9CFF8CAF498}"/>
              </c:ext>
            </c:extLst>
          </c:dPt>
          <c:cat>
            <c:strRef>
              <c:f>Лист1!$A$2:$A$11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Физическая культура и спорт</c:v>
                </c:pt>
                <c:pt idx="8">
                  <c:v>Социальная политика</c:v>
                </c:pt>
                <c:pt idx="9">
                  <c:v>Межбюджетные трансферты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</c:numCache>
            </c:numRef>
          </c:val>
          <c:extLst>
            <c:ext xmlns:c16="http://schemas.microsoft.com/office/drawing/2014/chart" uri="{C3380CC4-5D6E-409C-BE32-E72D297353CC}">
              <c16:uniqueId val="{00000015-C703-4D55-8939-C9CFF8CAF4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1">
          <a:noFill/>
        </a:ln>
      </c:spPr>
    </c:plotArea>
    <c:legend>
      <c:legendPos val="r"/>
      <c:layout>
        <c:manualLayout>
          <c:xMode val="edge"/>
          <c:yMode val="edge"/>
          <c:x val="0.5393027286683505"/>
          <c:y val="2.7801837270341207E-2"/>
          <c:w val="0.4606972713316495"/>
          <c:h val="0.94977034120734904"/>
        </c:manualLayout>
      </c:layout>
      <c:overlay val="0"/>
      <c:txPr>
        <a:bodyPr/>
        <a:lstStyle/>
        <a:p>
          <a:pPr>
            <a:defRPr sz="1300"/>
          </a:pPr>
          <a:endParaRPr lang="ru-RU"/>
        </a:p>
      </c:txPr>
    </c:legend>
    <c:plotVisOnly val="1"/>
    <c:dispBlanksAs val="zero"/>
    <c:showDLblsOverMax val="0"/>
  </c:chart>
  <c:spPr>
    <a:solidFill>
      <a:schemeClr val="bg1"/>
    </a:solidFill>
    <a:ln w="9528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281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1328901920370022E-4"/>
          <c:y val="0.18419860853622663"/>
          <c:w val="0.68537111753482416"/>
          <c:h val="0.7326036243731913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9"/>
          <c:dPt>
            <c:idx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0-3DE4-4B99-9693-ACD722E41FA6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1-3DE4-4B99-9693-ACD722E41FA6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2-3DE4-4B99-9693-ACD722E41FA6}"/>
              </c:ext>
            </c:extLst>
          </c:dPt>
          <c:dPt>
            <c:idx val="3"/>
            <c:bubble3D val="0"/>
            <c:spPr>
              <a:solidFill>
                <a:srgbClr val="EB53C3"/>
              </a:solidFill>
            </c:spPr>
            <c:extLst>
              <c:ext xmlns:c16="http://schemas.microsoft.com/office/drawing/2014/chart" uri="{C3380CC4-5D6E-409C-BE32-E72D297353CC}">
                <c16:uniqueId val="{00000003-3DE4-4B99-9693-ACD722E41FA6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4-3DE4-4B99-9693-ACD722E41FA6}"/>
              </c:ext>
            </c:extLst>
          </c:dPt>
          <c:dPt>
            <c:idx val="5"/>
            <c:bubble3D val="0"/>
            <c:spPr>
              <a:solidFill>
                <a:srgbClr val="0000FF"/>
              </a:solidFill>
            </c:spPr>
            <c:extLst>
              <c:ext xmlns:c16="http://schemas.microsoft.com/office/drawing/2014/chart" uri="{C3380CC4-5D6E-409C-BE32-E72D297353CC}">
                <c16:uniqueId val="{00000005-3DE4-4B99-9693-ACD722E41FA6}"/>
              </c:ext>
            </c:extLst>
          </c:dPt>
          <c:dPt>
            <c:idx val="6"/>
            <c:bubble3D val="0"/>
            <c:spPr>
              <a:solidFill>
                <a:srgbClr val="FF9999"/>
              </a:solidFill>
            </c:spPr>
            <c:extLst>
              <c:ext xmlns:c16="http://schemas.microsoft.com/office/drawing/2014/chart" uri="{C3380CC4-5D6E-409C-BE32-E72D297353CC}">
                <c16:uniqueId val="{00000006-3DE4-4B99-9693-ACD722E41FA6}"/>
              </c:ext>
            </c:extLst>
          </c:dPt>
          <c:dPt>
            <c:idx val="7"/>
            <c:bubble3D val="0"/>
            <c:explosion val="25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7-3DE4-4B99-9693-ACD722E41FA6}"/>
              </c:ext>
            </c:extLst>
          </c:dPt>
          <c:dPt>
            <c:idx val="8"/>
            <c:bubble3D val="0"/>
            <c:explosion val="44"/>
            <c:spPr>
              <a:solidFill>
                <a:srgbClr val="660066"/>
              </a:solidFill>
            </c:spPr>
            <c:extLst>
              <c:ext xmlns:c16="http://schemas.microsoft.com/office/drawing/2014/chart" uri="{C3380CC4-5D6E-409C-BE32-E72D297353CC}">
                <c16:uniqueId val="{00000008-3DE4-4B99-9693-ACD722E41FA6}"/>
              </c:ext>
            </c:extLst>
          </c:dPt>
          <c:dPt>
            <c:idx val="9"/>
            <c:bubble3D val="0"/>
            <c:explosion val="22"/>
            <c:spPr>
              <a:solidFill>
                <a:srgbClr val="049615"/>
              </a:solidFill>
            </c:spPr>
            <c:extLst>
              <c:ext xmlns:c16="http://schemas.microsoft.com/office/drawing/2014/chart" uri="{C3380CC4-5D6E-409C-BE32-E72D297353CC}">
                <c16:uniqueId val="{00000009-3DE4-4B99-9693-ACD722E41FA6}"/>
              </c:ext>
            </c:extLst>
          </c:dPt>
          <c:dLbls>
            <c:dLbl>
              <c:idx val="0"/>
              <c:layout>
                <c:manualLayout>
                  <c:x val="2.1088101904124266E-2"/>
                  <c:y val="0.17663544880521559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DE4-4B99-9693-ACD722E41FA6}"/>
                </c:ext>
              </c:extLst>
            </c:dLbl>
            <c:dLbl>
              <c:idx val="1"/>
              <c:layout>
                <c:manualLayout>
                  <c:x val="1.3250238229068304E-2"/>
                  <c:y val="-9.035511742613407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DE4-4B99-9693-ACD722E41FA6}"/>
                </c:ext>
              </c:extLst>
            </c:dLbl>
            <c:dLbl>
              <c:idx val="2"/>
              <c:layout>
                <c:manualLayout>
                  <c:x val="1.367708777743603E-2"/>
                  <c:y val="2.433433440281302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DE4-4B99-9693-ACD722E41FA6}"/>
                </c:ext>
              </c:extLst>
            </c:dLbl>
            <c:dLbl>
              <c:idx val="3"/>
              <c:layout>
                <c:manualLayout>
                  <c:x val="3.3679054865804456E-2"/>
                  <c:y val="0.15637945778063581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DE4-4B99-9693-ACD722E41FA6}"/>
                </c:ext>
              </c:extLst>
            </c:dLbl>
            <c:dLbl>
              <c:idx val="4"/>
              <c:layout>
                <c:manualLayout>
                  <c:x val="-1.3590550656049293E-2"/>
                  <c:y val="-0.22936576889661164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DE4-4B99-9693-ACD722E41FA6}"/>
                </c:ext>
              </c:extLst>
            </c:dLbl>
            <c:dLbl>
              <c:idx val="5"/>
              <c:layout>
                <c:manualLayout>
                  <c:x val="3.9754597098458355E-2"/>
                  <c:y val="0.2120032563262346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DE4-4B99-9693-ACD722E41FA6}"/>
                </c:ext>
              </c:extLst>
            </c:dLbl>
            <c:dLbl>
              <c:idx val="6"/>
              <c:layout>
                <c:manualLayout>
                  <c:x val="-6.6811552502925822E-2"/>
                  <c:y val="0.1981121517064928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DE4-4B99-9693-ACD722E41FA6}"/>
                </c:ext>
              </c:extLst>
            </c:dLbl>
            <c:dLbl>
              <c:idx val="7"/>
              <c:layout>
                <c:manualLayout>
                  <c:x val="-6.1633278648851861E-2"/>
                  <c:y val="5.907906168549087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DE4-4B99-9693-ACD722E41FA6}"/>
                </c:ext>
              </c:extLst>
            </c:dLbl>
            <c:dLbl>
              <c:idx val="8"/>
              <c:layout>
                <c:manualLayout>
                  <c:x val="-2.5911751929450548E-2"/>
                  <c:y val="-6.255430060816681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DE4-4B99-9693-ACD722E41FA6}"/>
                </c:ext>
              </c:extLst>
            </c:dLbl>
            <c:dLbl>
              <c:idx val="9"/>
              <c:layout>
                <c:manualLayout>
                  <c:x val="5.2045879747919348E-2"/>
                  <c:y val="-0.1946139269515724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DE4-4B99-9693-ACD722E41FA6}"/>
                </c:ext>
              </c:extLst>
            </c:dLbl>
            <c:numFmt formatCode="0.00%" sourceLinked="0"/>
            <c:spPr>
              <a:scene3d>
                <a:camera prst="orthographicFront"/>
                <a:lightRig rig="threePt" dir="t"/>
              </a:scene3d>
              <a:sp3d prstMaterial="metal"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Физическая культура и спорт</c:v>
                </c:pt>
                <c:pt idx="8">
                  <c:v>Социальная политика</c:v>
                </c:pt>
                <c:pt idx="9">
                  <c:v>Межбюджетные трансферты</c:v>
                </c:pt>
              </c:strCache>
            </c:strRef>
          </c:cat>
          <c:val>
            <c:numRef>
              <c:f>Лист1!$B$2:$B$11</c:f>
              <c:numCache>
                <c:formatCode>0</c:formatCode>
                <c:ptCount val="10"/>
                <c:pt idx="0">
                  <c:v>6129283</c:v>
                </c:pt>
                <c:pt idx="1">
                  <c:v>306700</c:v>
                </c:pt>
                <c:pt idx="2">
                  <c:v>454000</c:v>
                </c:pt>
                <c:pt idx="3">
                  <c:v>150000</c:v>
                </c:pt>
                <c:pt idx="4">
                  <c:v>5710467</c:v>
                </c:pt>
                <c:pt idx="5">
                  <c:v>12000</c:v>
                </c:pt>
                <c:pt idx="6">
                  <c:v>486100</c:v>
                </c:pt>
                <c:pt idx="7">
                  <c:v>50000</c:v>
                </c:pt>
                <c:pt idx="8">
                  <c:v>793124</c:v>
                </c:pt>
                <c:pt idx="9">
                  <c:v>40329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DE4-4B99-9693-ACD722E41FA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B-3DE4-4B99-9693-ACD722E41FA6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C-3DE4-4B99-9693-ACD722E41FA6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D-3DE4-4B99-9693-ACD722E41FA6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E-3DE4-4B99-9693-ACD722E41FA6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F-3DE4-4B99-9693-ACD722E41FA6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10-3DE4-4B99-9693-ACD722E41FA6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11-3DE4-4B99-9693-ACD722E41FA6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12-3DE4-4B99-9693-ACD722E41FA6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13-3DE4-4B99-9693-ACD722E41FA6}"/>
              </c:ext>
            </c:extLst>
          </c:dPt>
          <c:dPt>
            <c:idx val="9"/>
            <c:bubble3D val="0"/>
            <c:extLst>
              <c:ext xmlns:c16="http://schemas.microsoft.com/office/drawing/2014/chart" uri="{C3380CC4-5D6E-409C-BE32-E72D297353CC}">
                <c16:uniqueId val="{00000014-3DE4-4B99-9693-ACD722E41FA6}"/>
              </c:ext>
            </c:extLst>
          </c:dPt>
          <c:cat>
            <c:strRef>
              <c:f>Лист1!$A$2:$A$11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Физическая культура и спорт</c:v>
                </c:pt>
                <c:pt idx="8">
                  <c:v>Социальная политика</c:v>
                </c:pt>
                <c:pt idx="9">
                  <c:v>Межбюджетные трансферты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</c:numCache>
            </c:numRef>
          </c:val>
          <c:extLst>
            <c:ext xmlns:c16="http://schemas.microsoft.com/office/drawing/2014/chart" uri="{C3380CC4-5D6E-409C-BE32-E72D297353CC}">
              <c16:uniqueId val="{00000015-3DE4-4B99-9693-ACD722E41F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1">
          <a:noFill/>
        </a:ln>
      </c:spPr>
    </c:plotArea>
    <c:legend>
      <c:legendPos val="r"/>
      <c:layout>
        <c:manualLayout>
          <c:xMode val="edge"/>
          <c:yMode val="edge"/>
          <c:x val="0.5393027286683505"/>
          <c:y val="2.7801837270341207E-2"/>
          <c:w val="0.4606972713316495"/>
          <c:h val="0.94977034120734904"/>
        </c:manualLayout>
      </c:layout>
      <c:overlay val="0"/>
      <c:txPr>
        <a:bodyPr/>
        <a:lstStyle/>
        <a:p>
          <a:pPr>
            <a:defRPr sz="1300"/>
          </a:pPr>
          <a:endParaRPr lang="ru-RU"/>
        </a:p>
      </c:txPr>
    </c:legend>
    <c:plotVisOnly val="1"/>
    <c:dispBlanksAs val="zero"/>
    <c:showDLblsOverMax val="0"/>
  </c:chart>
  <c:spPr>
    <a:solidFill>
      <a:schemeClr val="bg1"/>
    </a:solidFill>
    <a:ln w="9528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281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1328901920370022E-4"/>
          <c:y val="0.18419860853622663"/>
          <c:w val="0.68537111753482416"/>
          <c:h val="0.7326036243731913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9"/>
          <c:dPt>
            <c:idx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0-A330-4A89-B09C-28C5FC5DF4CF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1-A330-4A89-B09C-28C5FC5DF4CF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2-A330-4A89-B09C-28C5FC5DF4CF}"/>
              </c:ext>
            </c:extLst>
          </c:dPt>
          <c:dPt>
            <c:idx val="3"/>
            <c:bubble3D val="0"/>
            <c:spPr>
              <a:solidFill>
                <a:srgbClr val="EB53C3"/>
              </a:solidFill>
            </c:spPr>
            <c:extLst>
              <c:ext xmlns:c16="http://schemas.microsoft.com/office/drawing/2014/chart" uri="{C3380CC4-5D6E-409C-BE32-E72D297353CC}">
                <c16:uniqueId val="{00000003-A330-4A89-B09C-28C5FC5DF4CF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4-A330-4A89-B09C-28C5FC5DF4CF}"/>
              </c:ext>
            </c:extLst>
          </c:dPt>
          <c:dPt>
            <c:idx val="5"/>
            <c:bubble3D val="0"/>
            <c:spPr>
              <a:solidFill>
                <a:srgbClr val="0000FF"/>
              </a:solidFill>
            </c:spPr>
            <c:extLst>
              <c:ext xmlns:c16="http://schemas.microsoft.com/office/drawing/2014/chart" uri="{C3380CC4-5D6E-409C-BE32-E72D297353CC}">
                <c16:uniqueId val="{00000005-A330-4A89-B09C-28C5FC5DF4CF}"/>
              </c:ext>
            </c:extLst>
          </c:dPt>
          <c:dPt>
            <c:idx val="6"/>
            <c:bubble3D val="0"/>
            <c:spPr>
              <a:solidFill>
                <a:srgbClr val="FF9999"/>
              </a:solidFill>
            </c:spPr>
            <c:extLst>
              <c:ext xmlns:c16="http://schemas.microsoft.com/office/drawing/2014/chart" uri="{C3380CC4-5D6E-409C-BE32-E72D297353CC}">
                <c16:uniqueId val="{00000006-A330-4A89-B09C-28C5FC5DF4CF}"/>
              </c:ext>
            </c:extLst>
          </c:dPt>
          <c:dPt>
            <c:idx val="7"/>
            <c:bubble3D val="0"/>
            <c:explosion val="25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7-A330-4A89-B09C-28C5FC5DF4CF}"/>
              </c:ext>
            </c:extLst>
          </c:dPt>
          <c:dPt>
            <c:idx val="8"/>
            <c:bubble3D val="0"/>
            <c:explosion val="44"/>
            <c:spPr>
              <a:solidFill>
                <a:srgbClr val="660066"/>
              </a:solidFill>
            </c:spPr>
            <c:extLst>
              <c:ext xmlns:c16="http://schemas.microsoft.com/office/drawing/2014/chart" uri="{C3380CC4-5D6E-409C-BE32-E72D297353CC}">
                <c16:uniqueId val="{00000008-A330-4A89-B09C-28C5FC5DF4CF}"/>
              </c:ext>
            </c:extLst>
          </c:dPt>
          <c:dPt>
            <c:idx val="9"/>
            <c:bubble3D val="0"/>
            <c:explosion val="22"/>
            <c:spPr>
              <a:solidFill>
                <a:srgbClr val="049615"/>
              </a:solidFill>
            </c:spPr>
            <c:extLst>
              <c:ext xmlns:c16="http://schemas.microsoft.com/office/drawing/2014/chart" uri="{C3380CC4-5D6E-409C-BE32-E72D297353CC}">
                <c16:uniqueId val="{00000009-A330-4A89-B09C-28C5FC5DF4CF}"/>
              </c:ext>
            </c:extLst>
          </c:dPt>
          <c:dLbls>
            <c:dLbl>
              <c:idx val="0"/>
              <c:layout>
                <c:manualLayout>
                  <c:x val="3.5965249799729489E-2"/>
                  <c:y val="0.17663544880521559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330-4A89-B09C-28C5FC5DF4CF}"/>
                </c:ext>
              </c:extLst>
            </c:dLbl>
            <c:dLbl>
              <c:idx val="1"/>
              <c:layout>
                <c:manualLayout>
                  <c:x val="1.3250238229068304E-2"/>
                  <c:y val="-9.035511742613407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330-4A89-B09C-28C5FC5DF4CF}"/>
                </c:ext>
              </c:extLst>
            </c:dLbl>
            <c:dLbl>
              <c:idx val="2"/>
              <c:layout>
                <c:manualLayout>
                  <c:x val="1.367708777743603E-2"/>
                  <c:y val="2.433433440281302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330-4A89-B09C-28C5FC5DF4CF}"/>
                </c:ext>
              </c:extLst>
            </c:dLbl>
            <c:dLbl>
              <c:idx val="3"/>
              <c:layout>
                <c:manualLayout>
                  <c:x val="3.3679054865804456E-2"/>
                  <c:y val="0.15637945778063581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330-4A89-B09C-28C5FC5DF4CF}"/>
                </c:ext>
              </c:extLst>
            </c:dLbl>
            <c:dLbl>
              <c:idx val="4"/>
              <c:layout>
                <c:manualLayout>
                  <c:x val="-1.0157341885417375E-2"/>
                  <c:y val="-0.22241529105125976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330-4A89-B09C-28C5FC5DF4CF}"/>
                </c:ext>
              </c:extLst>
            </c:dLbl>
            <c:dLbl>
              <c:idx val="5"/>
              <c:layout>
                <c:manualLayout>
                  <c:x val="3.9754597098458355E-2"/>
                  <c:y val="0.2120032563262346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330-4A89-B09C-28C5FC5DF4CF}"/>
                </c:ext>
              </c:extLst>
            </c:dLbl>
            <c:dLbl>
              <c:idx val="6"/>
              <c:layout>
                <c:manualLayout>
                  <c:x val="-6.6811552502925822E-2"/>
                  <c:y val="0.1981121517064928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330-4A89-B09C-28C5FC5DF4CF}"/>
                </c:ext>
              </c:extLst>
            </c:dLbl>
            <c:dLbl>
              <c:idx val="7"/>
              <c:layout>
                <c:manualLayout>
                  <c:x val="-6.1633278648851861E-2"/>
                  <c:y val="5.907906168549087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330-4A89-B09C-28C5FC5DF4CF}"/>
                </c:ext>
              </c:extLst>
            </c:dLbl>
            <c:dLbl>
              <c:idx val="8"/>
              <c:layout>
                <c:manualLayout>
                  <c:x val="-2.5911751929450548E-2"/>
                  <c:y val="-6.255430060816681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330-4A89-B09C-28C5FC5DF4CF}"/>
                </c:ext>
              </c:extLst>
            </c:dLbl>
            <c:dLbl>
              <c:idx val="9"/>
              <c:layout>
                <c:manualLayout>
                  <c:x val="5.2045879747919348E-2"/>
                  <c:y val="-0.1946139269515724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330-4A89-B09C-28C5FC5DF4CF}"/>
                </c:ext>
              </c:extLst>
            </c:dLbl>
            <c:numFmt formatCode="0.00%" sourceLinked="0"/>
            <c:spPr>
              <a:scene3d>
                <a:camera prst="orthographicFront"/>
                <a:lightRig rig="threePt" dir="t"/>
              </a:scene3d>
              <a:sp3d prstMaterial="metal"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Физическая культура и спорт</c:v>
                </c:pt>
                <c:pt idx="8">
                  <c:v>Социальная политика</c:v>
                </c:pt>
                <c:pt idx="9">
                  <c:v>Межбюджетные трансферты</c:v>
                </c:pt>
              </c:strCache>
            </c:strRef>
          </c:cat>
          <c:val>
            <c:numRef>
              <c:f>Лист1!$B$2:$B$11</c:f>
              <c:numCache>
                <c:formatCode>0</c:formatCode>
                <c:ptCount val="10"/>
                <c:pt idx="0">
                  <c:v>6127783</c:v>
                </c:pt>
                <c:pt idx="1">
                  <c:v>317200</c:v>
                </c:pt>
                <c:pt idx="2">
                  <c:v>454000</c:v>
                </c:pt>
                <c:pt idx="3">
                  <c:v>150000</c:v>
                </c:pt>
                <c:pt idx="4">
                  <c:v>5832968</c:v>
                </c:pt>
                <c:pt idx="5">
                  <c:v>12000</c:v>
                </c:pt>
                <c:pt idx="6">
                  <c:v>486100</c:v>
                </c:pt>
                <c:pt idx="7">
                  <c:v>50000</c:v>
                </c:pt>
                <c:pt idx="8">
                  <c:v>793124</c:v>
                </c:pt>
                <c:pt idx="9">
                  <c:v>40329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330-4A89-B09C-28C5FC5DF4C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B-A330-4A89-B09C-28C5FC5DF4CF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C-A330-4A89-B09C-28C5FC5DF4CF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D-A330-4A89-B09C-28C5FC5DF4CF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E-A330-4A89-B09C-28C5FC5DF4CF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F-A330-4A89-B09C-28C5FC5DF4CF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10-A330-4A89-B09C-28C5FC5DF4CF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11-A330-4A89-B09C-28C5FC5DF4CF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12-A330-4A89-B09C-28C5FC5DF4CF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13-A330-4A89-B09C-28C5FC5DF4CF}"/>
              </c:ext>
            </c:extLst>
          </c:dPt>
          <c:dPt>
            <c:idx val="9"/>
            <c:bubble3D val="0"/>
            <c:extLst>
              <c:ext xmlns:c16="http://schemas.microsoft.com/office/drawing/2014/chart" uri="{C3380CC4-5D6E-409C-BE32-E72D297353CC}">
                <c16:uniqueId val="{00000014-A330-4A89-B09C-28C5FC5DF4CF}"/>
              </c:ext>
            </c:extLst>
          </c:dPt>
          <c:cat>
            <c:strRef>
              <c:f>Лист1!$A$2:$A$11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Физическая культура и спорт</c:v>
                </c:pt>
                <c:pt idx="8">
                  <c:v>Социальная политика</c:v>
                </c:pt>
                <c:pt idx="9">
                  <c:v>Межбюджетные трансферты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</c:numCache>
            </c:numRef>
          </c:val>
          <c:extLst>
            <c:ext xmlns:c16="http://schemas.microsoft.com/office/drawing/2014/chart" uri="{C3380CC4-5D6E-409C-BE32-E72D297353CC}">
              <c16:uniqueId val="{00000015-A330-4A89-B09C-28C5FC5DF4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1">
          <a:noFill/>
        </a:ln>
      </c:spPr>
    </c:plotArea>
    <c:legend>
      <c:legendPos val="r"/>
      <c:layout>
        <c:manualLayout>
          <c:xMode val="edge"/>
          <c:yMode val="edge"/>
          <c:x val="0.5393027286683505"/>
          <c:y val="2.7801837270341207E-2"/>
          <c:w val="0.4606972713316495"/>
          <c:h val="0.94977034120734904"/>
        </c:manualLayout>
      </c:layout>
      <c:overlay val="0"/>
      <c:txPr>
        <a:bodyPr/>
        <a:lstStyle/>
        <a:p>
          <a:pPr>
            <a:defRPr sz="1300"/>
          </a:pPr>
          <a:endParaRPr lang="ru-RU"/>
        </a:p>
      </c:txPr>
    </c:legend>
    <c:plotVisOnly val="1"/>
    <c:dispBlanksAs val="zero"/>
    <c:showDLblsOverMax val="0"/>
  </c:chart>
  <c:spPr>
    <a:solidFill>
      <a:schemeClr val="bg1"/>
    </a:solidFill>
    <a:ln w="9528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3-29T10:30:16.723" idx="1">
    <p:pos x="7014" y="2151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685800" y="5349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508000" y="4853412"/>
            <a:ext cx="11277600" cy="1222375"/>
          </a:xfrm>
        </p:spPr>
        <p:txBody>
          <a:bodyPr anchor="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68AA6-D060-4679-BD99-AF7C65F9CF54}" type="datetimeFigureOut">
              <a:rPr lang="ru-RU"/>
              <a:pPr>
                <a:defRPr/>
              </a:pPr>
              <a:t>29.03.2023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10972800" y="6473825"/>
            <a:ext cx="1011238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127EA2-18EC-4F79-B0F6-C0186B9D94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5626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8E9B8-315E-4A50-8DE6-4E161236118B}" type="datetimeFigureOut">
              <a:rPr lang="ru-RU"/>
              <a:pPr>
                <a:defRPr/>
              </a:pPr>
              <a:t>29.03.2023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8902B-4250-45DB-89DD-74D40BA90D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220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44000" y="549277"/>
            <a:ext cx="2438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549277"/>
            <a:ext cx="83312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8B0EC-0A8D-48F1-9C65-3EAAB9EF7A29}" type="datetimeFigureOut">
              <a:rPr lang="ru-RU"/>
              <a:pPr>
                <a:defRPr/>
              </a:pPr>
              <a:t>29.03.2023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EC007-FF86-48C1-82C4-6450EF0057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1073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AB413-3F43-4844-8580-6C9CB703E7F9}" type="datetimeFigureOut">
              <a:rPr lang="ru-RU"/>
              <a:pPr>
                <a:defRPr/>
              </a:pPr>
              <a:t>29.03.2023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4775200" y="76200"/>
            <a:ext cx="38608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10972800" y="6473825"/>
            <a:ext cx="1011238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F94DF-0E52-475B-914B-7923EDA265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5996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685800" y="3444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508000" y="1676400"/>
            <a:ext cx="112776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240633" y="2947086"/>
            <a:ext cx="115824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0DA53-1785-4131-B624-7E15FBBED158}" type="datetimeFigureOut">
              <a:rPr lang="ru-RU"/>
              <a:pPr>
                <a:defRPr/>
              </a:pPr>
              <a:t>29.03.2023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84A57-C72D-4D34-BAB8-F642669E26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03543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406400" y="1600200"/>
            <a:ext cx="5588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791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86C61-28E7-4AF8-8A59-63EDB9B86ABE}" type="datetimeFigureOut">
              <a:rPr lang="ru-RU"/>
              <a:pPr>
                <a:defRPr/>
              </a:pPr>
              <a:t>29.03.2023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25236-1D73-4FBD-AE2E-73C16D657E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7615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85800" y="60198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406400" y="5410200"/>
            <a:ext cx="114808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75259" y="666750"/>
            <a:ext cx="57207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6193367" y="666750"/>
            <a:ext cx="572298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375259" y="1316038"/>
            <a:ext cx="5720741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6198307" y="1316038"/>
            <a:ext cx="571804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24168-32C3-4ED1-8534-E25A4430791D}" type="datetimeFigureOut">
              <a:rPr lang="ru-RU"/>
              <a:pPr>
                <a:defRPr/>
              </a:pPr>
              <a:t>29.03.2023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972800" y="6477000"/>
            <a:ext cx="1016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87FC11-F4ED-459E-A99D-7BB1709DB9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5734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4D169-A077-4053-BEDE-F825F8D5E73B}" type="datetimeFigureOut">
              <a:rPr lang="ru-RU"/>
              <a:pPr>
                <a:defRPr/>
              </a:pPr>
              <a:t>29.03.2023</a:t>
            </a:fld>
            <a:endParaRPr lang="ru-RU"/>
          </a:p>
        </p:txBody>
      </p:sp>
      <p:sp>
        <p:nvSpPr>
          <p:cNvPr id="4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CA085-F89D-4706-92BD-7A6DA91C1F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0190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CA08D-61C4-426A-84E6-3FB4D2E2A54A}" type="datetimeFigureOut">
              <a:rPr lang="ru-RU"/>
              <a:pPr>
                <a:defRPr/>
              </a:pPr>
              <a:t>29.03.2023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B9F3C-E0D7-4EAC-BF67-1E02434244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9204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685800" y="5849118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609600" y="5486400"/>
            <a:ext cx="112776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609601" y="609600"/>
            <a:ext cx="4011084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4766733" y="609600"/>
            <a:ext cx="7120467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0F620-DE08-4142-9B24-F1DF3D7C975E}" type="datetimeFigureOut">
              <a:rPr lang="ru-RU"/>
              <a:pPr>
                <a:defRPr/>
              </a:pPr>
              <a:t>29.03.2023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6F197-8060-4D00-9DAD-9CE4486ACC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6021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4673600" y="616634"/>
            <a:ext cx="67056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508000" y="4993760"/>
            <a:ext cx="78232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508000" y="5533218"/>
            <a:ext cx="78232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F260E-6ED7-4D74-AD9F-3B52148DB17B}" type="datetimeFigureOut">
              <a:rPr lang="ru-RU"/>
              <a:pPr>
                <a:defRPr/>
              </a:pPr>
              <a:t>29.03.2023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00048-CCC6-4606-B062-193F2632BE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6631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406400" y="1554163"/>
            <a:ext cx="115824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86360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5199D30-A4FE-418B-A631-AA39EBC4C609}" type="datetimeFigureOut">
              <a:rPr lang="ru-RU"/>
              <a:pPr>
                <a:defRPr/>
              </a:pPr>
              <a:t>29.03.2023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4165600" y="76200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10972800" y="6477000"/>
            <a:ext cx="1016000" cy="244475"/>
          </a:xfrm>
          <a:prstGeom prst="rect">
            <a:avLst/>
          </a:prstGeom>
        </p:spPr>
        <p:txBody>
          <a:bodyPr vert="horz"/>
          <a:lstStyle>
            <a:lvl1pPr algn="r">
              <a:defRPr sz="1200">
                <a:solidFill>
                  <a:srgbClr val="D38E27"/>
                </a:solidFill>
                <a:cs typeface="+mn-cs"/>
              </a:defRPr>
            </a:lvl1pPr>
          </a:lstStyle>
          <a:p>
            <a:pPr>
              <a:defRPr/>
            </a:pPr>
            <a:fld id="{AFBAAD21-2CA5-437F-97A9-68D71772DB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pregradnaya.ru/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57257" y="413658"/>
            <a:ext cx="5834742" cy="6096000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414338"/>
            <a:ext cx="6378575" cy="5299075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ПРОЕКТ БЮДЖЕТА</a:t>
            </a:r>
            <a:endParaRPr sz="4000" b="1" dirty="0">
              <a:solidFill>
                <a:srgbClr val="FF0000"/>
              </a:solidFill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sz="4000" b="1" dirty="0" err="1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Преградненского</a:t>
            </a:r>
            <a:r>
              <a:rPr sz="4000" b="1" dirty="0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000" b="1" dirty="0">
              <a:solidFill>
                <a:srgbClr val="FF0000"/>
              </a:solidFill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sz="4000" b="1" dirty="0" err="1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сельского</a:t>
            </a:r>
            <a:r>
              <a:rPr sz="4000" b="1" dirty="0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поселения</a:t>
            </a:r>
          </a:p>
          <a:p>
            <a:pPr algn="ctr" eaLnBrk="1" hangingPunct="1">
              <a:defRPr/>
            </a:pPr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 2023 год </a:t>
            </a:r>
          </a:p>
          <a:p>
            <a:pPr algn="ctr" eaLnBrk="1" hangingPunct="1">
              <a:defRPr/>
            </a:pPr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 плановый период </a:t>
            </a:r>
          </a:p>
          <a:p>
            <a:pPr algn="ctr" eaLnBrk="1" hangingPunct="1">
              <a:defRPr/>
            </a:pPr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2024 и 2025 годов</a:t>
            </a:r>
            <a:endParaRPr sz="4000" b="1" dirty="0">
              <a:solidFill>
                <a:srgbClr val="FF0000"/>
              </a:solidFill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  <a:effectLst>
            <a:glow rad="127000">
              <a:schemeClr val="accent1">
                <a:alpha val="47000"/>
              </a:schemeClr>
            </a:glow>
            <a:softEdge rad="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ОБЪЁМ БЮДЖЕТА</a:t>
            </a:r>
            <a:br>
              <a:rPr lang="ru-RU" dirty="0"/>
            </a:br>
            <a:r>
              <a:rPr lang="ru-RU" dirty="0"/>
              <a:t> ПРЕГРАДНЕНСКОГО СЕЛЬСКОГО ПОСЕЛЕНИЯ УРУПСКОГО РАЙОНА КАРАЧАЕВО-ЧЕРКЕССКОЙ РЕСПУБЛИКИ</a:t>
            </a:r>
            <a:br>
              <a:rPr lang="ru-RU" dirty="0"/>
            </a:br>
            <a:r>
              <a:rPr lang="ru-RU" dirty="0"/>
              <a:t>НА 2023 ГОД, ПЛАНОВЫЙ ПЕРИОД 2024 И 2025 ГГ. </a:t>
            </a:r>
          </a:p>
        </p:txBody>
      </p:sp>
      <p:sp>
        <p:nvSpPr>
          <p:cNvPr id="22532" name="Объект 2"/>
          <p:cNvSpPr>
            <a:spLocks noGrp="1"/>
          </p:cNvSpPr>
          <p:nvPr>
            <p:ph idx="1"/>
          </p:nvPr>
        </p:nvSpPr>
        <p:spPr>
          <a:xfrm>
            <a:off x="406400" y="1544538"/>
            <a:ext cx="11582400" cy="4525962"/>
          </a:xfrm>
        </p:spPr>
        <p:txBody>
          <a:bodyPr/>
          <a:lstStyle/>
          <a:p>
            <a:r>
              <a:rPr lang="ru-RU" altLang="ru-RU" dirty="0"/>
              <a:t>Объем налоговых и неналоговых доходов местного бюджета на 2024 год прогнозируется в сумме 7501904рублей:</a:t>
            </a:r>
          </a:p>
        </p:txBody>
      </p:sp>
      <p:sp>
        <p:nvSpPr>
          <p:cNvPr id="21509" name="TextBox 5"/>
          <p:cNvSpPr txBox="1"/>
          <p:nvPr/>
        </p:nvSpPr>
        <p:spPr>
          <a:xfrm>
            <a:off x="2343150" y="6399213"/>
            <a:ext cx="6608763" cy="4000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sz="2000" dirty="0">
                <a:latin typeface="Arial" panose="020B0604020202020204" pitchFamily="34" charset="0"/>
                <a:cs typeface="+mn-cs"/>
              </a:rPr>
              <a:t>Безвозмездные поступления</a:t>
            </a:r>
            <a:r>
              <a:rPr sz="2000" b="1" dirty="0">
                <a:latin typeface="Arial" panose="020B0604020202020204" pitchFamily="34" charset="0"/>
                <a:cs typeface="+mn-cs"/>
              </a:rPr>
              <a:t>: </a:t>
            </a:r>
            <a:r>
              <a:rPr lang="ru-RU" sz="2000" b="1" dirty="0">
                <a:latin typeface="+mn-lt"/>
                <a:cs typeface="+mn-cs"/>
              </a:rPr>
              <a:t>6972100 </a:t>
            </a:r>
            <a:r>
              <a:rPr sz="2000" b="1" dirty="0" err="1">
                <a:cs typeface="+mn-cs"/>
              </a:rPr>
              <a:t>рублей</a:t>
            </a:r>
            <a:r>
              <a:rPr sz="2000" b="1" dirty="0">
                <a:cs typeface="+mn-cs"/>
              </a:rPr>
              <a:t>.</a:t>
            </a:r>
            <a:endParaRPr sz="2000" b="1" dirty="0">
              <a:latin typeface="Arial" panose="020B0604020202020204" pitchFamily="34" charset="0"/>
              <a:cs typeface="+mn-cs"/>
            </a:endParaRPr>
          </a:p>
        </p:txBody>
      </p:sp>
      <p:graphicFrame>
        <p:nvGraphicFramePr>
          <p:cNvPr id="3" name="Диаграмма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4067583"/>
              </p:ext>
            </p:extLst>
          </p:nvPr>
        </p:nvGraphicFramePr>
        <p:xfrm>
          <a:off x="709613" y="3414713"/>
          <a:ext cx="10425112" cy="2984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  <a:effectLst>
            <a:glow rad="127000">
              <a:schemeClr val="accent1">
                <a:alpha val="47000"/>
              </a:schemeClr>
            </a:glow>
            <a:softEdge rad="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9988" y="649288"/>
            <a:ext cx="9467850" cy="1325562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sz="2800" b="1" dirty="0">
                <a:solidFill>
                  <a:srgbClr val="00206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 Black" panose="020B0A04020102020204" pitchFamily="34" charset="0"/>
                <a:cs typeface="Times New Roman" panose="02020603050405020304" pitchFamily="18" charset="0"/>
              </a:rPr>
              <a:t>ОБЪЁМ БЮДЖЕТА</a:t>
            </a:r>
            <a:br>
              <a:rPr sz="2800" b="1" dirty="0">
                <a:solidFill>
                  <a:srgbClr val="00206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 Black" panose="020B0A04020102020204" pitchFamily="34" charset="0"/>
                <a:cs typeface="Times New Roman" panose="02020603050405020304" pitchFamily="18" charset="0"/>
              </a:rPr>
            </a:br>
            <a:r>
              <a:rPr sz="2800" dirty="0">
                <a:solidFill>
                  <a:srgbClr val="00206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 ПРЕГРАДНЕНСКОГО СЕЛЬСКОГО ПОСЕЛЕНИЯ </a:t>
            </a:r>
            <a:r>
              <a:rPr sz="2800" dirty="0">
                <a:solidFill>
                  <a:srgbClr val="00206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 Black" panose="020B0A04020102020204" pitchFamily="34" charset="0"/>
              </a:rPr>
              <a:t>УРУПСКОГО </a:t>
            </a:r>
            <a:r>
              <a:rPr sz="2800" dirty="0">
                <a:solidFill>
                  <a:srgbClr val="00206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РАЙОНА КАРАЧАЕВО-ЧЕРКЕССКОЙ РЕСПУБЛИКИ</a:t>
            </a:r>
            <a:br>
              <a:rPr sz="2800" dirty="0">
                <a:solidFill>
                  <a:srgbClr val="C0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2800" b="1" dirty="0">
                <a:solidFill>
                  <a:srgbClr val="00206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 Black" panose="020B0A04020102020204" pitchFamily="34" charset="0"/>
                <a:cs typeface="Times New Roman" panose="02020603050405020304" pitchFamily="18" charset="0"/>
              </a:rPr>
              <a:t>НА 202</a:t>
            </a: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 Black" panose="020B0A04020102020204" pitchFamily="34" charset="0"/>
                <a:cs typeface="Times New Roman" panose="02020603050405020304" pitchFamily="18" charset="0"/>
              </a:rPr>
              <a:t>3</a:t>
            </a:r>
            <a:r>
              <a:rPr sz="2800" b="1" dirty="0">
                <a:solidFill>
                  <a:srgbClr val="00206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 Black" panose="020B0A04020102020204" pitchFamily="34" charset="0"/>
                <a:cs typeface="Times New Roman" panose="02020603050405020304" pitchFamily="18" charset="0"/>
              </a:rPr>
              <a:t> ГОД, ПЛАНОВЫЙ ПЕРИОД 202</a:t>
            </a: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 Black" panose="020B0A04020102020204" pitchFamily="34" charset="0"/>
                <a:cs typeface="Times New Roman" panose="02020603050405020304" pitchFamily="18" charset="0"/>
              </a:rPr>
              <a:t>4</a:t>
            </a:r>
            <a:r>
              <a:rPr sz="2800" b="1" dirty="0">
                <a:solidFill>
                  <a:srgbClr val="00206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 Black" panose="020B0A04020102020204" pitchFamily="34" charset="0"/>
                <a:cs typeface="Times New Roman" panose="02020603050405020304" pitchFamily="18" charset="0"/>
              </a:rPr>
              <a:t> И 202</a:t>
            </a: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 Black" panose="020B0A04020102020204" pitchFamily="34" charset="0"/>
                <a:cs typeface="Times New Roman" panose="02020603050405020304" pitchFamily="18" charset="0"/>
              </a:rPr>
              <a:t>5</a:t>
            </a:r>
            <a:r>
              <a:rPr sz="2800" b="1" dirty="0">
                <a:solidFill>
                  <a:srgbClr val="00206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 Black" panose="020B0A04020102020204" pitchFamily="34" charset="0"/>
                <a:cs typeface="Times New Roman" panose="02020603050405020304" pitchFamily="18" charset="0"/>
              </a:rPr>
              <a:t> ГГ. </a:t>
            </a:r>
            <a:endParaRPr sz="2800" dirty="0">
              <a:solidFill>
                <a:srgbClr val="002060"/>
              </a:solidFill>
              <a:effectLst>
                <a:outerShdw blurRad="38100" dist="38100" dir="2700000">
                  <a:srgbClr val="000000"/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3556" name="Объект 2"/>
          <p:cNvSpPr>
            <a:spLocks noGrp="1"/>
          </p:cNvSpPr>
          <p:nvPr>
            <p:ph idx="1"/>
          </p:nvPr>
        </p:nvSpPr>
        <p:spPr>
          <a:xfrm>
            <a:off x="1781175" y="2613025"/>
            <a:ext cx="9205913" cy="785813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altLang="ru-RU" sz="2000" dirty="0">
                <a:solidFill>
                  <a:schemeClr val="tx1"/>
                </a:solidFill>
                <a:latin typeface="Arial" charset="0"/>
                <a:cs typeface="Arial" charset="0"/>
              </a:rPr>
              <a:t>Объем налоговых и неналоговых доходов местного бюджета на </a:t>
            </a:r>
            <a:r>
              <a:rPr lang="ru-RU" altLang="ru-RU" sz="2000" b="1" dirty="0">
                <a:solidFill>
                  <a:schemeClr val="tx1"/>
                </a:solidFill>
                <a:latin typeface="Arial" charset="0"/>
                <a:cs typeface="Arial" charset="0"/>
              </a:rPr>
              <a:t>2025</a:t>
            </a:r>
            <a:r>
              <a:rPr lang="ru-RU" altLang="ru-RU" sz="2000" dirty="0">
                <a:solidFill>
                  <a:schemeClr val="tx1"/>
                </a:solidFill>
                <a:latin typeface="Arial" charset="0"/>
                <a:cs typeface="Arial" charset="0"/>
              </a:rPr>
              <a:t> год прогнозируется в сумме </a:t>
            </a:r>
            <a:r>
              <a:rPr lang="ru-RU" altLang="ru-RU" sz="2000" b="1" dirty="0">
                <a:solidFill>
                  <a:schemeClr val="tx1"/>
                </a:solidFill>
              </a:rPr>
              <a:t>7622905</a:t>
            </a:r>
            <a:r>
              <a:rPr lang="ru-RU" altLang="ru-RU" sz="2000" dirty="0">
                <a:solidFill>
                  <a:schemeClr val="tx1"/>
                </a:solidFill>
                <a:latin typeface="Arial" charset="0"/>
                <a:cs typeface="Arial" charset="0"/>
              </a:rPr>
              <a:t>рублей:</a:t>
            </a:r>
          </a:p>
        </p:txBody>
      </p:sp>
      <p:sp>
        <p:nvSpPr>
          <p:cNvPr id="23557" name="TextBox 5"/>
          <p:cNvSpPr txBox="1">
            <a:spLocks noChangeArrowheads="1"/>
          </p:cNvSpPr>
          <p:nvPr/>
        </p:nvSpPr>
        <p:spPr bwMode="auto">
          <a:xfrm>
            <a:off x="2343150" y="6399213"/>
            <a:ext cx="66087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000" dirty="0">
                <a:latin typeface="Arial" charset="0"/>
              </a:rPr>
              <a:t>Безвозмездные поступления</a:t>
            </a:r>
            <a:r>
              <a:rPr lang="ru-RU" altLang="ru-RU" sz="2000" b="1" dirty="0">
                <a:latin typeface="Arial" charset="0"/>
              </a:rPr>
              <a:t>: </a:t>
            </a:r>
            <a:r>
              <a:rPr lang="ru-RU" altLang="ru-RU" sz="2000" b="1" dirty="0"/>
              <a:t>6982600рублей.</a:t>
            </a:r>
            <a:endParaRPr lang="ru-RU" altLang="ru-RU" sz="2000" b="1" dirty="0">
              <a:latin typeface="Arial" charset="0"/>
            </a:endParaRPr>
          </a:p>
        </p:txBody>
      </p:sp>
      <p:graphicFrame>
        <p:nvGraphicFramePr>
          <p:cNvPr id="3" name="Диаграмма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6346689"/>
              </p:ext>
            </p:extLst>
          </p:nvPr>
        </p:nvGraphicFramePr>
        <p:xfrm>
          <a:off x="646113" y="3348038"/>
          <a:ext cx="10425112" cy="2984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  <a:effectLst>
            <a:glow rad="127000">
              <a:schemeClr val="accent1">
                <a:alpha val="47000"/>
              </a:schemeClr>
            </a:glow>
            <a:softEdge rad="0"/>
          </a:effectLst>
        </p:spPr>
      </p:pic>
      <p:pic>
        <p:nvPicPr>
          <p:cNvPr id="24579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550" y="0"/>
            <a:ext cx="2847975" cy="160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87538" y="365125"/>
            <a:ext cx="9466262" cy="132556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Межбюджетные </a:t>
            </a:r>
            <a:b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</a:b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трансферты</a:t>
            </a:r>
            <a:endParaRPr lang="ru-RU" sz="6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4581" name="Объект 2"/>
          <p:cNvSpPr>
            <a:spLocks noGrp="1"/>
          </p:cNvSpPr>
          <p:nvPr>
            <p:ph idx="1"/>
          </p:nvPr>
        </p:nvSpPr>
        <p:spPr>
          <a:xfrm>
            <a:off x="1379538" y="1601788"/>
            <a:ext cx="10144125" cy="4829175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altLang="ru-RU" sz="3000">
                <a:solidFill>
                  <a:srgbClr val="C00000"/>
                </a:solidFill>
                <a:latin typeface="Arial" charset="0"/>
                <a:cs typeface="Arial" charset="0"/>
              </a:rPr>
              <a:t>Межбюджетные трансферты из бюджетов бюджетной системы Российской Федерации, получаемые бюджетом Преградненского сельского поселения, предоставляются в форме:</a:t>
            </a:r>
          </a:p>
          <a:p>
            <a:pPr marL="0" indent="0" algn="ctr" eaLnBrk="1" hangingPunct="1">
              <a:spcBef>
                <a:spcPct val="0"/>
              </a:spcBef>
              <a:buFont typeface="Wingdings 2" pitchFamily="18" charset="2"/>
              <a:buNone/>
            </a:pPr>
            <a:endParaRPr lang="ru-RU" altLang="ru-RU" sz="2000">
              <a:solidFill>
                <a:schemeClr val="tx1"/>
              </a:solidFill>
              <a:cs typeface="Arial" charset="0"/>
            </a:endParaRPr>
          </a:p>
          <a:p>
            <a:pPr marL="0" indent="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altLang="ru-RU" sz="2400">
                <a:solidFill>
                  <a:schemeClr val="tx1"/>
                </a:solidFill>
                <a:cs typeface="Arial" charset="0"/>
              </a:rPr>
              <a:t>- дотаций на выравнивание бюджетной обеспеченности </a:t>
            </a:r>
          </a:p>
          <a:p>
            <a:pPr marL="0" indent="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altLang="ru-RU" sz="2400">
                <a:solidFill>
                  <a:schemeClr val="tx1"/>
                </a:solidFill>
                <a:cs typeface="Arial" charset="0"/>
              </a:rPr>
              <a:t>поселений;</a:t>
            </a:r>
          </a:p>
          <a:p>
            <a:pPr marL="0" indent="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altLang="ru-RU" sz="2400">
                <a:solidFill>
                  <a:schemeClr val="tx1"/>
                </a:solidFill>
                <a:cs typeface="Arial" charset="0"/>
              </a:rPr>
              <a:t>- субсидий  на поддержку госпрограмм субъектов РФ и муниципальных программ формирования современной городской среды;</a:t>
            </a:r>
          </a:p>
          <a:p>
            <a:pPr marL="0" indent="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altLang="ru-RU" sz="2400">
                <a:solidFill>
                  <a:schemeClr val="tx1"/>
                </a:solidFill>
                <a:cs typeface="Arial" charset="0"/>
              </a:rPr>
              <a:t>- субвенций </a:t>
            </a:r>
            <a:r>
              <a:rPr lang="ru-RU" altLang="ru-RU" sz="2400">
                <a:solidFill>
                  <a:schemeClr val="tx1"/>
                </a:solidFill>
              </a:rPr>
              <a:t>на осуществление первичного </a:t>
            </a:r>
          </a:p>
          <a:p>
            <a:pPr marL="0" indent="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altLang="ru-RU" sz="2400">
                <a:solidFill>
                  <a:schemeClr val="tx1"/>
                </a:solidFill>
              </a:rPr>
              <a:t>воинского учета на территориях, где отсутствуют</a:t>
            </a:r>
          </a:p>
          <a:p>
            <a:pPr marL="0" indent="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altLang="ru-RU" sz="2400">
                <a:solidFill>
                  <a:schemeClr val="tx1"/>
                </a:solidFill>
              </a:rPr>
              <a:t> военные комиссариаты</a:t>
            </a:r>
            <a:r>
              <a:rPr lang="ru-RU" altLang="ru-RU" sz="2400">
                <a:solidFill>
                  <a:schemeClr val="tx1"/>
                </a:solidFill>
                <a:cs typeface="Arial" charset="0"/>
              </a:rPr>
              <a:t>.</a:t>
            </a:r>
          </a:p>
          <a:p>
            <a:pPr marL="0" indent="0" eaLnBrk="1" hangingPunct="1">
              <a:spcBef>
                <a:spcPct val="0"/>
              </a:spcBef>
              <a:buFontTx/>
              <a:buChar char="-"/>
            </a:pPr>
            <a:endParaRPr lang="ru-RU" altLang="ru-RU" sz="2600">
              <a:solidFill>
                <a:schemeClr val="tx1"/>
              </a:solidFill>
              <a:cs typeface="Arial" charset="0"/>
            </a:endParaRPr>
          </a:p>
          <a:p>
            <a:pPr marL="0" indent="0" eaLnBrk="1" hangingPunct="1">
              <a:spcBef>
                <a:spcPct val="0"/>
              </a:spcBef>
              <a:buFont typeface="Wingdings 2" pitchFamily="18" charset="2"/>
              <a:buNone/>
            </a:pPr>
            <a:endParaRPr lang="ru-RU" altLang="ru-RU" sz="2600">
              <a:cs typeface="Arial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ru-RU" altLang="ru-RU" sz="3000"/>
          </a:p>
        </p:txBody>
      </p:sp>
      <p:pic>
        <p:nvPicPr>
          <p:cNvPr id="24582" name="Рисунок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351963" y="5057775"/>
            <a:ext cx="2840037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  <a:effectLst>
            <a:glow rad="127000">
              <a:schemeClr val="accent1">
                <a:alpha val="47000"/>
              </a:schemeClr>
            </a:glow>
            <a:softEdge rad="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86754" y="89703"/>
            <a:ext cx="9767046" cy="1325563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ru-RU" dirty="0">
                <a:solidFill>
                  <a:srgbClr val="002060"/>
                </a:solidFill>
                <a:latin typeface="Arial Black" panose="020B0A04020102020204" pitchFamily="34" charset="0"/>
              </a:rPr>
            </a:br>
            <a:br>
              <a:rPr lang="ru-RU" dirty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ru-RU" sz="27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распределение РАСХОДОВ БЮДЖЕТА </a:t>
            </a:r>
            <a:br>
              <a:rPr lang="ru-RU" sz="27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</a:br>
            <a:r>
              <a:rPr lang="ru-RU" sz="27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Преградненского сельского поселения </a:t>
            </a: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урупского </a:t>
            </a: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района карачаево-черкесской Республики</a:t>
            </a:r>
            <a:b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Times New Roman" panose="02020603050405020304" pitchFamily="18" charset="0"/>
              </a:rPr>
              <a:t>на 2023 год, плановый период 2024 и 2025 гг.</a:t>
            </a:r>
            <a:endParaRPr lang="ru-RU" sz="27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5604" name="Объект 2"/>
          <p:cNvSpPr>
            <a:spLocks noGrp="1"/>
          </p:cNvSpPr>
          <p:nvPr>
            <p:ph idx="1"/>
          </p:nvPr>
        </p:nvSpPr>
        <p:spPr>
          <a:xfrm>
            <a:off x="2147888" y="2555875"/>
            <a:ext cx="9205912" cy="531813"/>
          </a:xfrm>
        </p:spPr>
        <p:txBody>
          <a:bodyPr/>
          <a:lstStyle/>
          <a:p>
            <a:pPr marL="0" indent="0" algn="ctr" eaLnBrk="1" hangingPunct="1">
              <a:buFont typeface="Wingdings 2" pitchFamily="18" charset="2"/>
              <a:buNone/>
            </a:pPr>
            <a:r>
              <a:rPr lang="ru-RU" altLang="ru-RU" sz="2000" dirty="0">
                <a:solidFill>
                  <a:schemeClr val="tx1"/>
                </a:solidFill>
                <a:latin typeface="Arial" charset="0"/>
                <a:cs typeface="Arial" charset="0"/>
              </a:rPr>
              <a:t>На </a:t>
            </a:r>
            <a:r>
              <a:rPr lang="ru-RU" altLang="ru-RU" sz="2000" b="1" u="sng" dirty="0">
                <a:solidFill>
                  <a:schemeClr val="tx1"/>
                </a:solidFill>
                <a:latin typeface="Arial" charset="0"/>
                <a:cs typeface="Arial" charset="0"/>
              </a:rPr>
              <a:t>2023</a:t>
            </a:r>
            <a:r>
              <a:rPr lang="ru-RU" altLang="ru-RU" sz="2000" dirty="0">
                <a:solidFill>
                  <a:schemeClr val="tx1"/>
                </a:solidFill>
                <a:latin typeface="Arial" charset="0"/>
                <a:cs typeface="Arial" charset="0"/>
              </a:rPr>
              <a:t> год запланированы расходы в сумме </a:t>
            </a:r>
            <a:r>
              <a:rPr lang="ru-RU" altLang="ru-RU" sz="2000" b="1" dirty="0">
                <a:solidFill>
                  <a:schemeClr val="tx1"/>
                </a:solidFill>
                <a:latin typeface="Arial" charset="0"/>
                <a:cs typeface="Arial" charset="0"/>
              </a:rPr>
              <a:t>17261004</a:t>
            </a:r>
            <a:r>
              <a:rPr lang="ru-RU" altLang="ru-RU" sz="2000" dirty="0">
                <a:solidFill>
                  <a:schemeClr val="tx1"/>
                </a:solidFill>
                <a:latin typeface="Arial" charset="0"/>
                <a:cs typeface="Arial" charset="0"/>
              </a:rPr>
              <a:t>рублей</a:t>
            </a:r>
            <a:r>
              <a:rPr lang="ru-RU" altLang="ru-RU" sz="2000" dirty="0">
                <a:latin typeface="Arial" charset="0"/>
                <a:cs typeface="Arial" charset="0"/>
              </a:rPr>
              <a:t>:</a:t>
            </a:r>
          </a:p>
        </p:txBody>
      </p:sp>
      <p:graphicFrame>
        <p:nvGraphicFramePr>
          <p:cNvPr id="3" name="Диаграмма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2727942"/>
              </p:ext>
            </p:extLst>
          </p:nvPr>
        </p:nvGraphicFramePr>
        <p:xfrm>
          <a:off x="546893" y="3063072"/>
          <a:ext cx="11098213" cy="365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  <a:effectLst>
            <a:glow rad="127000">
              <a:schemeClr val="accent1">
                <a:alpha val="47000"/>
              </a:schemeClr>
            </a:glow>
            <a:softEdge rad="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86754" y="89703"/>
            <a:ext cx="9767046" cy="1325563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ru-RU" dirty="0">
                <a:solidFill>
                  <a:srgbClr val="002060"/>
                </a:solidFill>
                <a:latin typeface="Arial Black" panose="020B0A04020102020204" pitchFamily="34" charset="0"/>
              </a:rPr>
            </a:br>
            <a:br>
              <a:rPr lang="ru-RU" dirty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ru-RU" sz="27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распределение РАСХОДОВ БЮДЖЕТА  </a:t>
            </a:r>
            <a:br>
              <a:rPr lang="ru-RU" sz="27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</a:br>
            <a:r>
              <a:rPr lang="ru-RU" sz="27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Преградненского</a:t>
            </a: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 сельского поселения </a:t>
            </a:r>
            <a:r>
              <a:rPr lang="ru-RU" sz="24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урупского</a:t>
            </a: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района карачаево-черкесской Республики</a:t>
            </a:r>
            <a:b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Times New Roman" panose="02020603050405020304" pitchFamily="18" charset="0"/>
              </a:rPr>
              <a:t>на 2022 год, плановый период 2023 и 2024 гг.</a:t>
            </a:r>
            <a:endParaRPr lang="ru-RU" sz="27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6628" name="Объект 2"/>
          <p:cNvSpPr>
            <a:spLocks noGrp="1"/>
          </p:cNvSpPr>
          <p:nvPr>
            <p:ph idx="1"/>
          </p:nvPr>
        </p:nvSpPr>
        <p:spPr>
          <a:xfrm>
            <a:off x="2147888" y="2555875"/>
            <a:ext cx="9205912" cy="531813"/>
          </a:xfrm>
        </p:spPr>
        <p:txBody>
          <a:bodyPr/>
          <a:lstStyle/>
          <a:p>
            <a:pPr marL="0" indent="0" algn="ctr" eaLnBrk="1" hangingPunct="1">
              <a:buFont typeface="Wingdings 2" pitchFamily="18" charset="2"/>
              <a:buNone/>
            </a:pPr>
            <a:r>
              <a:rPr lang="ru-RU" altLang="ru-RU" sz="2000" dirty="0">
                <a:solidFill>
                  <a:schemeClr val="tx1"/>
                </a:solidFill>
                <a:latin typeface="Arial" charset="0"/>
                <a:cs typeface="Arial" charset="0"/>
              </a:rPr>
              <a:t>На </a:t>
            </a:r>
            <a:r>
              <a:rPr lang="ru-RU" altLang="ru-RU" sz="2000" b="1" u="sng" dirty="0">
                <a:solidFill>
                  <a:schemeClr val="tx1"/>
                </a:solidFill>
                <a:latin typeface="Arial" charset="0"/>
                <a:cs typeface="Arial" charset="0"/>
              </a:rPr>
              <a:t>2024</a:t>
            </a:r>
            <a:r>
              <a:rPr lang="ru-RU" altLang="ru-RU" sz="2000" dirty="0">
                <a:solidFill>
                  <a:schemeClr val="tx1"/>
                </a:solidFill>
                <a:latin typeface="Arial" charset="0"/>
                <a:cs typeface="Arial" charset="0"/>
              </a:rPr>
              <a:t> год запланированы расходы в сумме </a:t>
            </a:r>
            <a:r>
              <a:rPr lang="ru-RU" altLang="ru-RU" sz="2000" b="1" dirty="0">
                <a:solidFill>
                  <a:schemeClr val="tx1"/>
                </a:solidFill>
                <a:latin typeface="Arial" charset="0"/>
                <a:cs typeface="Arial" charset="0"/>
              </a:rPr>
              <a:t>14474004</a:t>
            </a:r>
            <a:r>
              <a:rPr lang="ru-RU" altLang="ru-RU" sz="2000" dirty="0">
                <a:solidFill>
                  <a:schemeClr val="tx1"/>
                </a:solidFill>
                <a:latin typeface="Arial" charset="0"/>
                <a:cs typeface="Arial" charset="0"/>
              </a:rPr>
              <a:t>рублей</a:t>
            </a:r>
            <a:r>
              <a:rPr lang="ru-RU" altLang="ru-RU" sz="2000" dirty="0">
                <a:latin typeface="Arial" charset="0"/>
                <a:cs typeface="Arial" charset="0"/>
              </a:rPr>
              <a:t>:</a:t>
            </a:r>
          </a:p>
        </p:txBody>
      </p:sp>
      <p:graphicFrame>
        <p:nvGraphicFramePr>
          <p:cNvPr id="3" name="Диаграмма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0318872"/>
              </p:ext>
            </p:extLst>
          </p:nvPr>
        </p:nvGraphicFramePr>
        <p:xfrm>
          <a:off x="692150" y="2965450"/>
          <a:ext cx="11098213" cy="365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  <a:effectLst>
            <a:glow rad="127000">
              <a:schemeClr val="accent1">
                <a:alpha val="47000"/>
              </a:schemeClr>
            </a:glow>
            <a:softEdge rad="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86754" y="89703"/>
            <a:ext cx="9767046" cy="1325563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ru-RU" dirty="0">
                <a:solidFill>
                  <a:srgbClr val="002060"/>
                </a:solidFill>
                <a:latin typeface="Arial Black" panose="020B0A04020102020204" pitchFamily="34" charset="0"/>
              </a:rPr>
            </a:br>
            <a:br>
              <a:rPr lang="ru-RU" dirty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ru-RU" sz="27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распределение РАСХОДОВ БЮДЖЕТА</a:t>
            </a:r>
            <a:br>
              <a:rPr lang="ru-RU" sz="27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</a:br>
            <a:r>
              <a:rPr lang="ru-RU" sz="27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Преградненского сельского поселения </a:t>
            </a: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урупского </a:t>
            </a: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района карачаево-черкесской Республики</a:t>
            </a:r>
            <a:b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Times New Roman" panose="02020603050405020304" pitchFamily="18" charset="0"/>
              </a:rPr>
              <a:t>на 2023 год, плановый период 2024 и 2025 гг.</a:t>
            </a:r>
            <a:endParaRPr lang="ru-RU" sz="27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7652" name="Объект 2"/>
          <p:cNvSpPr>
            <a:spLocks noGrp="1"/>
          </p:cNvSpPr>
          <p:nvPr>
            <p:ph idx="1"/>
          </p:nvPr>
        </p:nvSpPr>
        <p:spPr>
          <a:xfrm>
            <a:off x="2147888" y="2555875"/>
            <a:ext cx="9205912" cy="531813"/>
          </a:xfrm>
        </p:spPr>
        <p:txBody>
          <a:bodyPr/>
          <a:lstStyle/>
          <a:p>
            <a:pPr marL="0" indent="0" algn="ctr" eaLnBrk="1" hangingPunct="1">
              <a:buFont typeface="Wingdings 2" pitchFamily="18" charset="2"/>
              <a:buNone/>
            </a:pPr>
            <a:r>
              <a:rPr lang="ru-RU" altLang="ru-RU" sz="2000" dirty="0">
                <a:solidFill>
                  <a:schemeClr val="tx1"/>
                </a:solidFill>
                <a:latin typeface="Arial" charset="0"/>
                <a:cs typeface="Arial" charset="0"/>
              </a:rPr>
              <a:t>На </a:t>
            </a:r>
            <a:r>
              <a:rPr lang="ru-RU" altLang="ru-RU" sz="2000" b="1" u="sng" dirty="0">
                <a:solidFill>
                  <a:schemeClr val="tx1"/>
                </a:solidFill>
                <a:latin typeface="Arial" charset="0"/>
                <a:cs typeface="Arial" charset="0"/>
              </a:rPr>
              <a:t>2025</a:t>
            </a:r>
            <a:r>
              <a:rPr lang="ru-RU" altLang="ru-RU" sz="2000" dirty="0">
                <a:solidFill>
                  <a:schemeClr val="tx1"/>
                </a:solidFill>
                <a:latin typeface="Arial" charset="0"/>
                <a:cs typeface="Arial" charset="0"/>
              </a:rPr>
              <a:t> год запланированы расходы в сумме </a:t>
            </a:r>
            <a:r>
              <a:rPr lang="ru-RU" altLang="ru-RU" sz="2000" b="1" dirty="0">
                <a:solidFill>
                  <a:schemeClr val="tx1"/>
                </a:solidFill>
                <a:latin typeface="Arial" charset="0"/>
                <a:cs typeface="Arial" charset="0"/>
              </a:rPr>
              <a:t>14605505</a:t>
            </a:r>
            <a:r>
              <a:rPr lang="ru-RU" altLang="ru-RU" sz="2000" dirty="0">
                <a:solidFill>
                  <a:schemeClr val="tx1"/>
                </a:solidFill>
                <a:latin typeface="Arial" charset="0"/>
                <a:cs typeface="Arial" charset="0"/>
              </a:rPr>
              <a:t>рублей</a:t>
            </a:r>
            <a:r>
              <a:rPr lang="ru-RU" altLang="ru-RU" sz="2000" dirty="0">
                <a:latin typeface="Arial" charset="0"/>
                <a:cs typeface="Arial" charset="0"/>
              </a:rPr>
              <a:t>:</a:t>
            </a:r>
          </a:p>
        </p:txBody>
      </p:sp>
      <p:graphicFrame>
        <p:nvGraphicFramePr>
          <p:cNvPr id="3" name="Диаграмма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9084985"/>
              </p:ext>
            </p:extLst>
          </p:nvPr>
        </p:nvGraphicFramePr>
        <p:xfrm>
          <a:off x="712788" y="2986088"/>
          <a:ext cx="11098212" cy="365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  <a:effectLst>
            <a:glow rad="127000">
              <a:schemeClr val="accent1">
                <a:alpha val="47000"/>
              </a:schemeClr>
            </a:glow>
            <a:softEdge rad="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31788"/>
            <a:ext cx="11582400" cy="8382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 Black" panose="020B0A04020102020204" pitchFamily="34" charset="0"/>
                <a:cs typeface="Times New Roman" panose="02020603050405020304" pitchFamily="18" charset="0"/>
              </a:rPr>
              <a:t>Муниципальные целевые программы </a:t>
            </a:r>
            <a:br>
              <a:rPr lang="ru-RU" sz="2400" b="1" dirty="0">
                <a:solidFill>
                  <a:srgbClr val="00206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 Black" panose="020B0A04020102020204" pitchFamily="34" charset="0"/>
                <a:cs typeface="Times New Roman" panose="02020603050405020304" pitchFamily="18" charset="0"/>
              </a:rPr>
            </a:br>
            <a:r>
              <a:rPr lang="ru-RU" sz="2400" b="1" dirty="0" err="1">
                <a:solidFill>
                  <a:srgbClr val="00206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 Black" panose="020B0A04020102020204" pitchFamily="34" charset="0"/>
                <a:cs typeface="Times New Roman" panose="02020603050405020304" pitchFamily="18" charset="0"/>
              </a:rPr>
              <a:t>преградненского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 Black" panose="020B0A04020102020204" pitchFamily="34" charset="0"/>
                <a:cs typeface="Times New Roman" panose="02020603050405020304" pitchFamily="18" charset="0"/>
              </a:rPr>
              <a:t> сельского поселения </a:t>
            </a:r>
            <a:br>
              <a:rPr lang="ru-RU" sz="2400" b="1" dirty="0">
                <a:solidFill>
                  <a:srgbClr val="00206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 Black" panose="020B0A04020102020204" pitchFamily="34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 Black" panose="020B0A04020102020204" pitchFamily="34" charset="0"/>
                <a:cs typeface="Times New Roman" panose="02020603050405020304" pitchFamily="18" charset="0"/>
              </a:rPr>
              <a:t>на 2023 год и плановый период 2024 и 2025 гг.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3259158"/>
              </p:ext>
            </p:extLst>
          </p:nvPr>
        </p:nvGraphicFramePr>
        <p:xfrm>
          <a:off x="96838" y="1350963"/>
          <a:ext cx="11998325" cy="5340519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85081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90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40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70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7864">
                <a:tc>
                  <a:txBody>
                    <a:bodyPr/>
                    <a:lstStyle/>
                    <a:p>
                      <a:r>
                        <a:rPr lang="ru-RU" sz="1600" dirty="0"/>
                        <a:t>наименование</a:t>
                      </a:r>
                    </a:p>
                  </a:txBody>
                  <a:tcPr marL="91451" marR="91451" marT="45712" marB="45712"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2023 </a:t>
                      </a:r>
                    </a:p>
                  </a:txBody>
                  <a:tcPr marL="91451" marR="91451" marT="45712" marB="45712"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2024</a:t>
                      </a:r>
                    </a:p>
                  </a:txBody>
                  <a:tcPr marL="91451" marR="91451" marT="45712" marB="45712"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2025</a:t>
                      </a:r>
                    </a:p>
                  </a:txBody>
                  <a:tcPr marL="91451" marR="91451" marT="45712" marB="4571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076">
                <a:tc>
                  <a:txBody>
                    <a:bodyPr/>
                    <a:lstStyle/>
                    <a:p>
                      <a:r>
                        <a:rPr lang="ru-RU" sz="1600" dirty="0"/>
                        <a:t>Профилактика терроризма и экстремизма на территории </a:t>
                      </a:r>
                      <a:r>
                        <a:rPr lang="ru-RU" sz="1600" dirty="0" err="1"/>
                        <a:t>Преградненского</a:t>
                      </a:r>
                      <a:r>
                        <a:rPr lang="ru-RU" sz="1600" baseline="0" dirty="0"/>
                        <a:t> сельского поселения 2021-2023 годы</a:t>
                      </a:r>
                      <a:endParaRPr lang="ru-RU" sz="1600" dirty="0"/>
                    </a:p>
                  </a:txBody>
                  <a:tcPr marL="91451" marR="91451" marT="45712" marB="45712"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200,00 </a:t>
                      </a:r>
                      <a:r>
                        <a:rPr lang="ru-RU" sz="1600" dirty="0" err="1"/>
                        <a:t>тыс.руб</a:t>
                      </a:r>
                      <a:r>
                        <a:rPr lang="ru-RU" sz="1600" dirty="0"/>
                        <a:t>.</a:t>
                      </a:r>
                    </a:p>
                  </a:txBody>
                  <a:tcPr marL="91451" marR="91451" marT="45712" marB="45712"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0,00 </a:t>
                      </a:r>
                      <a:r>
                        <a:rPr lang="ru-RU" sz="1600" dirty="0" err="1"/>
                        <a:t>тыс.руб</a:t>
                      </a:r>
                      <a:r>
                        <a:rPr lang="ru-RU" sz="1600" dirty="0"/>
                        <a:t>.</a:t>
                      </a:r>
                    </a:p>
                  </a:txBody>
                  <a:tcPr marL="91451" marR="91451" marT="45712" marB="45712"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0,00 </a:t>
                      </a:r>
                      <a:r>
                        <a:rPr lang="ru-RU" sz="1600" dirty="0" err="1"/>
                        <a:t>тыс.руб</a:t>
                      </a:r>
                      <a:r>
                        <a:rPr lang="ru-RU" sz="1600" dirty="0"/>
                        <a:t>.</a:t>
                      </a:r>
                    </a:p>
                  </a:txBody>
                  <a:tcPr marL="91451" marR="91451" marT="45712" marB="4571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9076">
                <a:tc>
                  <a:txBody>
                    <a:bodyPr/>
                    <a:lstStyle/>
                    <a:p>
                      <a:r>
                        <a:rPr lang="ru-RU" sz="1600" dirty="0"/>
                        <a:t>Развитие муниципальной службы администрации </a:t>
                      </a:r>
                      <a:r>
                        <a:rPr lang="ru-RU" sz="1600" dirty="0" err="1"/>
                        <a:t>Преградненского</a:t>
                      </a:r>
                      <a:r>
                        <a:rPr lang="ru-RU" sz="1600" dirty="0"/>
                        <a:t> сельского поселения на 2021-2023 годы</a:t>
                      </a:r>
                    </a:p>
                  </a:txBody>
                  <a:tcPr marL="91451" marR="91451" marT="45712" marB="45712"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692,60 </a:t>
                      </a:r>
                      <a:r>
                        <a:rPr lang="ru-RU" sz="1600" dirty="0" err="1"/>
                        <a:t>тыс.руб</a:t>
                      </a:r>
                      <a:r>
                        <a:rPr lang="ru-RU" sz="1600" dirty="0"/>
                        <a:t>.</a:t>
                      </a:r>
                    </a:p>
                  </a:txBody>
                  <a:tcPr marL="91451" marR="91451" marT="45712" marB="45712"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0,0 </a:t>
                      </a:r>
                      <a:r>
                        <a:rPr lang="ru-RU" sz="1600" dirty="0" err="1"/>
                        <a:t>тыс.руб</a:t>
                      </a:r>
                      <a:r>
                        <a:rPr lang="ru-RU" sz="1600" dirty="0"/>
                        <a:t>.</a:t>
                      </a:r>
                    </a:p>
                  </a:txBody>
                  <a:tcPr marL="91451" marR="91451" marT="45712" marB="45712"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0,0 </a:t>
                      </a:r>
                      <a:r>
                        <a:rPr lang="ru-RU" sz="1600" dirty="0" err="1"/>
                        <a:t>тыс.руб</a:t>
                      </a:r>
                      <a:r>
                        <a:rPr lang="ru-RU" sz="1600" dirty="0"/>
                        <a:t>.</a:t>
                      </a:r>
                    </a:p>
                  </a:txBody>
                  <a:tcPr marL="91451" marR="91451" marT="45712" marB="4571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0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Противодействие коррупции в Администрации  </a:t>
                      </a:r>
                      <a:r>
                        <a:rPr lang="ru-RU" sz="1600" dirty="0" err="1"/>
                        <a:t>Преградненского</a:t>
                      </a:r>
                      <a:r>
                        <a:rPr lang="ru-RU" sz="1600" dirty="0"/>
                        <a:t> сельского поселения на 2021-2023 годы</a:t>
                      </a:r>
                    </a:p>
                  </a:txBody>
                  <a:tcPr marL="91451" marR="91451" marT="45712" marB="45712"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28,00 </a:t>
                      </a:r>
                      <a:r>
                        <a:rPr lang="ru-RU" sz="1600" dirty="0" err="1"/>
                        <a:t>тыс.руб</a:t>
                      </a:r>
                      <a:r>
                        <a:rPr lang="ru-RU" sz="1600" dirty="0"/>
                        <a:t>.</a:t>
                      </a:r>
                    </a:p>
                  </a:txBody>
                  <a:tcPr marL="91451" marR="91451" marT="45712" marB="45712"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28,00 </a:t>
                      </a:r>
                      <a:r>
                        <a:rPr lang="ru-RU" sz="1600" dirty="0" err="1"/>
                        <a:t>тыс.руб</a:t>
                      </a:r>
                      <a:r>
                        <a:rPr lang="ru-RU" sz="1600" dirty="0"/>
                        <a:t>.</a:t>
                      </a:r>
                    </a:p>
                  </a:txBody>
                  <a:tcPr marL="91451" marR="91451" marT="45712" marB="45712"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0,00 </a:t>
                      </a:r>
                      <a:r>
                        <a:rPr lang="ru-RU" sz="1600" dirty="0" err="1"/>
                        <a:t>тыс.руб</a:t>
                      </a:r>
                      <a:r>
                        <a:rPr lang="ru-RU" sz="1600" dirty="0"/>
                        <a:t>.</a:t>
                      </a:r>
                    </a:p>
                  </a:txBody>
                  <a:tcPr marL="91451" marR="91451" marT="45712" marB="4571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90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Комплексное развитие</a:t>
                      </a:r>
                      <a:r>
                        <a:rPr lang="ru-RU" sz="1600" baseline="0" dirty="0"/>
                        <a:t> системы коммунальной инфраструктуры </a:t>
                      </a:r>
                      <a:r>
                        <a:rPr lang="ru-RU" sz="1600" dirty="0" err="1"/>
                        <a:t>Преградненского</a:t>
                      </a:r>
                      <a:r>
                        <a:rPr lang="ru-RU" sz="1600" dirty="0"/>
                        <a:t> сельского поселения на 2013-2028 годы</a:t>
                      </a:r>
                    </a:p>
                  </a:txBody>
                  <a:tcPr marL="91451" marR="91451" marT="45712" marB="45712"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1924,5 </a:t>
                      </a:r>
                      <a:r>
                        <a:rPr lang="ru-RU" sz="1600" dirty="0" err="1"/>
                        <a:t>тыс.руб</a:t>
                      </a:r>
                      <a:r>
                        <a:rPr lang="ru-RU" sz="1600" dirty="0"/>
                        <a:t>.</a:t>
                      </a:r>
                    </a:p>
                  </a:txBody>
                  <a:tcPr marL="91451" marR="91451" marT="45712" marB="45712"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1925,5 </a:t>
                      </a:r>
                      <a:r>
                        <a:rPr lang="ru-RU" sz="1600" dirty="0" err="1"/>
                        <a:t>тыс.руб</a:t>
                      </a:r>
                      <a:r>
                        <a:rPr lang="ru-RU" sz="1600" dirty="0"/>
                        <a:t>.</a:t>
                      </a:r>
                    </a:p>
                  </a:txBody>
                  <a:tcPr marL="91451" marR="91451" marT="45712" marB="45712"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1924,5</a:t>
                      </a:r>
                      <a:r>
                        <a:rPr lang="ru-RU" sz="1600" baseline="0" dirty="0"/>
                        <a:t> </a:t>
                      </a:r>
                      <a:r>
                        <a:rPr lang="ru-RU" sz="1600" dirty="0" err="1"/>
                        <a:t>тыс.руб</a:t>
                      </a:r>
                      <a:r>
                        <a:rPr lang="ru-RU" sz="1600" dirty="0"/>
                        <a:t>.</a:t>
                      </a:r>
                    </a:p>
                  </a:txBody>
                  <a:tcPr marL="91451" marR="91451" marT="45712" marB="45712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0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Развитие субъектов малого и среднего предпринимательства на территории </a:t>
                      </a:r>
                      <a:r>
                        <a:rPr lang="ru-RU" sz="1600" dirty="0" err="1"/>
                        <a:t>Преградненского</a:t>
                      </a:r>
                      <a:r>
                        <a:rPr lang="ru-RU" sz="1600" dirty="0"/>
                        <a:t> сельского поселения на 2022-2024 годы</a:t>
                      </a:r>
                    </a:p>
                  </a:txBody>
                  <a:tcPr marL="91451" marR="91451" marT="45712" marB="45712"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1,50 </a:t>
                      </a:r>
                      <a:r>
                        <a:rPr lang="ru-RU" sz="1600" dirty="0" err="1"/>
                        <a:t>тыс.руб</a:t>
                      </a:r>
                      <a:r>
                        <a:rPr lang="ru-RU" sz="1600" dirty="0"/>
                        <a:t>.</a:t>
                      </a:r>
                    </a:p>
                  </a:txBody>
                  <a:tcPr marL="91451" marR="91451" marT="45712" marB="45712"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0,0 </a:t>
                      </a:r>
                      <a:r>
                        <a:rPr lang="ru-RU" sz="1600" dirty="0" err="1"/>
                        <a:t>тыс.руб</a:t>
                      </a:r>
                      <a:r>
                        <a:rPr lang="ru-RU" sz="1600" dirty="0"/>
                        <a:t>.</a:t>
                      </a:r>
                    </a:p>
                  </a:txBody>
                  <a:tcPr marL="91451" marR="91451" marT="45712" marB="45712"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0,0 </a:t>
                      </a:r>
                      <a:r>
                        <a:rPr lang="ru-RU" sz="1600" dirty="0" err="1"/>
                        <a:t>тыс.руб</a:t>
                      </a:r>
                      <a:r>
                        <a:rPr lang="ru-RU" sz="1600" dirty="0"/>
                        <a:t>.</a:t>
                      </a:r>
                    </a:p>
                  </a:txBody>
                  <a:tcPr marL="91451" marR="91451" marT="45712" marB="45712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83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Формирование современной городской среды на территории </a:t>
                      </a:r>
                      <a:r>
                        <a:rPr lang="ru-RU" sz="1600" dirty="0" err="1"/>
                        <a:t>Преградненского</a:t>
                      </a:r>
                      <a:r>
                        <a:rPr lang="ru-RU" sz="1600" dirty="0"/>
                        <a:t> сельского поселения</a:t>
                      </a:r>
                    </a:p>
                  </a:txBody>
                  <a:tcPr marL="91451" marR="91451" marT="45712" marB="45712"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3061,22449тыс.руб.</a:t>
                      </a:r>
                    </a:p>
                  </a:txBody>
                  <a:tcPr marL="91451" marR="91451" marT="45712" marB="45712"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0,00 </a:t>
                      </a:r>
                      <a:r>
                        <a:rPr lang="ru-RU" sz="1600" dirty="0" err="1"/>
                        <a:t>тыс.руб</a:t>
                      </a:r>
                      <a:r>
                        <a:rPr lang="ru-RU" sz="1600" dirty="0"/>
                        <a:t>.</a:t>
                      </a:r>
                    </a:p>
                  </a:txBody>
                  <a:tcPr marL="91451" marR="91451" marT="45712" marB="45712"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0,00 </a:t>
                      </a:r>
                      <a:r>
                        <a:rPr lang="ru-RU" sz="1600" dirty="0" err="1"/>
                        <a:t>тыс.руб</a:t>
                      </a:r>
                      <a:r>
                        <a:rPr lang="ru-RU" sz="1600" dirty="0"/>
                        <a:t>.</a:t>
                      </a:r>
                    </a:p>
                  </a:txBody>
                  <a:tcPr marL="91451" marR="91451" marT="45712" marB="45712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90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Энергоснабжение и повышение энергетической эффективности на территории </a:t>
                      </a:r>
                      <a:r>
                        <a:rPr lang="ru-RU" sz="1600" dirty="0" err="1"/>
                        <a:t>Преградненского</a:t>
                      </a:r>
                      <a:r>
                        <a:rPr lang="ru-RU" sz="1600" dirty="0"/>
                        <a:t> сельского поселения на 2018-2022 годы</a:t>
                      </a:r>
                    </a:p>
                  </a:txBody>
                  <a:tcPr marL="91451" marR="91451" marT="45712" marB="45712"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15,00 </a:t>
                      </a:r>
                      <a:r>
                        <a:rPr lang="ru-RU" sz="1600" dirty="0" err="1"/>
                        <a:t>тыс.руб</a:t>
                      </a:r>
                      <a:r>
                        <a:rPr lang="ru-RU" sz="1600" dirty="0"/>
                        <a:t>.</a:t>
                      </a:r>
                    </a:p>
                  </a:txBody>
                  <a:tcPr marL="91451" marR="91451" marT="45712" marB="45712"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15,00 </a:t>
                      </a:r>
                      <a:r>
                        <a:rPr lang="ru-RU" sz="1600" dirty="0" err="1"/>
                        <a:t>тыс.руб</a:t>
                      </a:r>
                      <a:r>
                        <a:rPr lang="ru-RU" sz="1600" dirty="0"/>
                        <a:t>.</a:t>
                      </a:r>
                    </a:p>
                  </a:txBody>
                  <a:tcPr marL="91451" marR="91451" marT="45712" marB="45712"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15,00 </a:t>
                      </a:r>
                      <a:r>
                        <a:rPr lang="ru-RU" sz="1600" dirty="0" err="1"/>
                        <a:t>тыс.руб</a:t>
                      </a:r>
                      <a:r>
                        <a:rPr lang="ru-RU" sz="1600" dirty="0"/>
                        <a:t>.</a:t>
                      </a:r>
                    </a:p>
                  </a:txBody>
                  <a:tcPr marL="91451" marR="91451" marT="45712" marB="45712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896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Содействие в развитии сельскохозяйственного производства, создание условий для развития малого и среднего предпринимательства на территории </a:t>
                      </a:r>
                      <a:r>
                        <a:rPr lang="ru-RU" sz="1600" dirty="0" err="1"/>
                        <a:t>Преградненского</a:t>
                      </a:r>
                      <a:r>
                        <a:rPr lang="ru-RU" sz="1600" dirty="0"/>
                        <a:t> сельского поселения в 2019-2023 годы</a:t>
                      </a:r>
                    </a:p>
                  </a:txBody>
                  <a:tcPr marL="91451" marR="91451" marT="45712" marB="45712"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1,50</a:t>
                      </a:r>
                      <a:r>
                        <a:rPr lang="ru-RU" sz="1600" baseline="0" dirty="0"/>
                        <a:t> </a:t>
                      </a:r>
                      <a:r>
                        <a:rPr lang="ru-RU" sz="1600" dirty="0" err="1"/>
                        <a:t>тыс.руб</a:t>
                      </a:r>
                      <a:r>
                        <a:rPr lang="ru-RU" sz="1600" dirty="0"/>
                        <a:t>.</a:t>
                      </a:r>
                    </a:p>
                  </a:txBody>
                  <a:tcPr marL="91451" marR="91451" marT="45712" marB="45712"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0,0 </a:t>
                      </a:r>
                      <a:r>
                        <a:rPr lang="ru-RU" sz="1600" dirty="0" err="1"/>
                        <a:t>тыс.руб</a:t>
                      </a:r>
                      <a:r>
                        <a:rPr lang="ru-RU" sz="1600" dirty="0"/>
                        <a:t>.</a:t>
                      </a:r>
                    </a:p>
                  </a:txBody>
                  <a:tcPr marL="91451" marR="91451" marT="45712" marB="45712"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0,0 </a:t>
                      </a:r>
                      <a:r>
                        <a:rPr lang="ru-RU" sz="1600" dirty="0" err="1"/>
                        <a:t>тыс.руб</a:t>
                      </a:r>
                      <a:r>
                        <a:rPr lang="ru-RU" sz="1600" dirty="0"/>
                        <a:t>.</a:t>
                      </a:r>
                    </a:p>
                  </a:txBody>
                  <a:tcPr marL="91451" marR="91451" marT="45712" marB="45712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  <a:effectLst>
            <a:glow rad="127000">
              <a:schemeClr val="accent1">
                <a:alpha val="47000"/>
              </a:schemeClr>
            </a:glow>
            <a:softEdge rad="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86856" y="365125"/>
            <a:ext cx="9466943" cy="132556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  <a:latin typeface="Arial Black" panose="020B0A04020102020204" pitchFamily="34" charset="0"/>
              </a:rPr>
              <a:t>СПАСИБО ЗА ВНИМАНИЕ!</a:t>
            </a:r>
            <a:endParaRPr lang="ru-RU" sz="60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5700" y="1825625"/>
            <a:ext cx="10198100" cy="4498975"/>
          </a:xfrm>
        </p:spPr>
        <p:txBody>
          <a:bodyPr/>
          <a:lstStyle/>
          <a:p>
            <a:pPr marL="0" indent="0" algn="ctr" eaLnBrk="1" hangingPunct="1">
              <a:buFont typeface="Wingdings 2" pitchFamily="18" charset="2"/>
              <a:buNone/>
              <a:defRPr/>
            </a:pPr>
            <a:r>
              <a:rPr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Информацию о бюджете можно получить на официальном сайте Преградненского  сельского поселения</a:t>
            </a:r>
            <a:br>
              <a:rPr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Урупского района </a:t>
            </a:r>
            <a:br>
              <a:rPr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Карачаево-Черкесской Республики по адресу: </a:t>
            </a:r>
          </a:p>
          <a:p>
            <a:pPr marL="0" indent="0" algn="ctr" eaLnBrk="1" hangingPunct="1">
              <a:buFont typeface="Wingdings 2" pitchFamily="18" charset="2"/>
              <a:buNone/>
              <a:defRPr/>
            </a:pPr>
            <a:r>
              <a:rPr lang="en-US" altLang="x-none" sz="3600" b="1" dirty="0">
                <a:effectLst>
                  <a:outerShdw blurRad="38100" dist="38100" dir="2700000">
                    <a:srgbClr val="000000"/>
                  </a:outerShdw>
                </a:effectLst>
                <a:hlinkClick r:id="rId3"/>
              </a:rPr>
              <a:t>http://pregradnaya.ru</a:t>
            </a:r>
            <a:endParaRPr sz="3600" b="1" dirty="0">
              <a:solidFill>
                <a:schemeClr val="tx1"/>
              </a:solidFill>
              <a:effectLst>
                <a:outerShdw blurRad="38100" dist="38100" dir="2700000">
                  <a:srgbClr val="FFFFFF"/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2675" y="746125"/>
            <a:ext cx="9466263" cy="132556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ПОНЯТИЕ БЮДЖЕТА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98675" y="2971800"/>
            <a:ext cx="8985250" cy="3532188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marL="0" indent="0" algn="just"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 </a:t>
            </a:r>
            <a:r>
              <a:rPr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это форма образования и расходования фонда денежных средств в расчете на финансовый год, предназначенных для финансового обеспечения задач и функций, отнесенных к предметам ведения местного самоуправления, путём исполнения расходных обязательств муниципального образования.</a:t>
            </a:r>
          </a:p>
          <a:p>
            <a:pPr marL="0" indent="0" algn="just" eaLnBrk="1" hangingPunct="1">
              <a:lnSpc>
                <a:spcPct val="80000"/>
              </a:lnSpc>
              <a:defRPr/>
            </a:pPr>
            <a:endParaRPr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Составные части бюджета – доходы и расходы</a:t>
            </a:r>
            <a:r>
              <a:rPr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eaLnBrk="1" hangingPunct="1">
              <a:lnSpc>
                <a:spcPct val="80000"/>
              </a:lnSpc>
              <a:defRPr/>
            </a:pPr>
            <a:endParaRPr sz="2500" b="1" dirty="0">
              <a:solidFill>
                <a:schemeClr val="tx1"/>
              </a:solidFill>
            </a:endParaRPr>
          </a:p>
        </p:txBody>
      </p:sp>
      <p:pic>
        <p:nvPicPr>
          <p:cNvPr id="14340" name="Рисунок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7513" y="38100"/>
            <a:ext cx="2616200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7503" y="1"/>
            <a:ext cx="9466944" cy="132556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>
                <a:solidFill>
                  <a:srgbClr val="002060"/>
                </a:solidFill>
                <a:latin typeface="Arial Black" panose="020B0A04020102020204" pitchFamily="34" charset="0"/>
              </a:rPr>
              <a:t>    </a:t>
            </a:r>
            <a:r>
              <a:rPr lang="ru-RU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ДОХОДЫ                    РАСХОДЫ</a:t>
            </a:r>
          </a:p>
        </p:txBody>
      </p:sp>
      <p:sp>
        <p:nvSpPr>
          <p:cNvPr id="15363" name="Объект 2"/>
          <p:cNvSpPr>
            <a:spLocks noGrp="1"/>
          </p:cNvSpPr>
          <p:nvPr>
            <p:ph idx="1"/>
          </p:nvPr>
        </p:nvSpPr>
        <p:spPr>
          <a:xfrm>
            <a:off x="1277938" y="1255713"/>
            <a:ext cx="4483100" cy="4024312"/>
          </a:xfrm>
        </p:spPr>
        <p:txBody>
          <a:bodyPr/>
          <a:lstStyle/>
          <a:p>
            <a:pPr marL="0" indent="0" algn="ctr" eaLnBrk="1" hangingPunct="1">
              <a:buFont typeface="Wingdings 2" pitchFamily="18" charset="2"/>
              <a:buNone/>
            </a:pPr>
            <a:r>
              <a:rPr lang="ru-RU" altLang="ru-RU" sz="2400" b="1" u="sng">
                <a:solidFill>
                  <a:srgbClr val="2C762E"/>
                </a:solidFill>
                <a:latin typeface="Arial" charset="0"/>
                <a:cs typeface="Arial" charset="0"/>
              </a:rPr>
              <a:t>Доходная часть бюджета </a:t>
            </a:r>
            <a:r>
              <a:rPr lang="ru-RU" altLang="ru-RU" sz="2400" b="1">
                <a:solidFill>
                  <a:schemeClr val="tx1"/>
                </a:solidFill>
                <a:latin typeface="Arial" charset="0"/>
                <a:cs typeface="Arial" charset="0"/>
              </a:rPr>
              <a:t>формируется за счет налогов, которые выплачивают физические и юридические лица, а также поступлений МБТ (межбюджетных трансфертов).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ru-RU" altLang="ru-RU"/>
          </a:p>
        </p:txBody>
      </p:sp>
      <p:sp>
        <p:nvSpPr>
          <p:cNvPr id="15364" name="TextBox 3"/>
          <p:cNvSpPr txBox="1">
            <a:spLocks noChangeArrowheads="1"/>
          </p:cNvSpPr>
          <p:nvPr/>
        </p:nvSpPr>
        <p:spPr bwMode="auto">
          <a:xfrm>
            <a:off x="6530975" y="1208088"/>
            <a:ext cx="5267325" cy="369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2400" b="1" u="sng">
                <a:solidFill>
                  <a:srgbClr val="C00000"/>
                </a:solidFill>
                <a:latin typeface="Arial" charset="0"/>
              </a:rPr>
              <a:t>Расходная часть бюджета </a:t>
            </a:r>
            <a:r>
              <a:rPr lang="ru-RU" altLang="ru-RU" sz="2400" b="1">
                <a:latin typeface="Arial" charset="0"/>
              </a:rPr>
              <a:t>–</a:t>
            </a:r>
            <a:r>
              <a:rPr lang="ru-RU" altLang="ru-RU" sz="2400" b="1">
                <a:solidFill>
                  <a:srgbClr val="002060"/>
                </a:solidFill>
                <a:latin typeface="Arial" charset="0"/>
              </a:rPr>
              <a:t> </a:t>
            </a:r>
            <a:r>
              <a:rPr lang="ru-RU" altLang="ru-RU" sz="2400" b="1">
                <a:latin typeface="Arial" charset="0"/>
              </a:rPr>
              <a:t> это выплачиваемые из бюджета денежные средства, за исключением средств, являющихся в соответствии с Бюджетным Кодексом Российской Федерации источниками финансирования дефицита бюджета. </a:t>
            </a:r>
          </a:p>
          <a:p>
            <a:pPr eaLnBrk="1" hangingPunct="1"/>
            <a:endParaRPr lang="ru-RU" altLang="ru-RU"/>
          </a:p>
        </p:txBody>
      </p:sp>
      <p:pic>
        <p:nvPicPr>
          <p:cNvPr id="15365" name="Рисунок 6" descr="image00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97150" y="4510088"/>
            <a:ext cx="5881688" cy="2633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  <a:effectLst>
            <a:glow rad="127000">
              <a:schemeClr val="accent1">
                <a:alpha val="47000"/>
              </a:schemeClr>
            </a:glow>
            <a:softEdge rad="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87538" y="365125"/>
            <a:ext cx="9466262" cy="132556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ИДЕАЛЬНЫЙ БЮДЖЕТ</a:t>
            </a:r>
            <a:endParaRPr lang="ru-RU" sz="6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6388" name="Объект 2"/>
          <p:cNvSpPr>
            <a:spLocks noGrp="1"/>
          </p:cNvSpPr>
          <p:nvPr>
            <p:ph idx="1"/>
          </p:nvPr>
        </p:nvSpPr>
        <p:spPr>
          <a:xfrm>
            <a:off x="2101850" y="1346200"/>
            <a:ext cx="9205913" cy="2760663"/>
          </a:xfrm>
        </p:spPr>
        <p:txBody>
          <a:bodyPr/>
          <a:lstStyle/>
          <a:p>
            <a:pPr marL="0" indent="0" algn="ctr" eaLnBrk="1" hangingPunct="1">
              <a:buFont typeface="Wingdings 2" pitchFamily="18" charset="2"/>
              <a:buNone/>
            </a:pPr>
            <a:r>
              <a:rPr lang="ru-RU" altLang="ru-RU" b="1">
                <a:solidFill>
                  <a:srgbClr val="C00000"/>
                </a:solidFill>
                <a:latin typeface="Arial" charset="0"/>
                <a:cs typeface="Arial" charset="0"/>
              </a:rPr>
              <a:t>ДОХОДЫ = РАСХОДЫ </a:t>
            </a:r>
          </a:p>
          <a:p>
            <a:pPr marL="0" indent="0" algn="ctr" eaLnBrk="1" hangingPunct="1">
              <a:buFont typeface="Wingdings 2" pitchFamily="18" charset="2"/>
              <a:buNone/>
            </a:pPr>
            <a:r>
              <a:rPr lang="ru-RU" altLang="ru-RU" b="1">
                <a:solidFill>
                  <a:schemeClr val="tx1"/>
                </a:solidFill>
                <a:latin typeface="Arial" charset="0"/>
                <a:cs typeface="Arial" charset="0"/>
              </a:rPr>
              <a:t>Если это равенство нарушается,</a:t>
            </a:r>
          </a:p>
          <a:p>
            <a:pPr marL="0" indent="0" algn="ctr" eaLnBrk="1" hangingPunct="1">
              <a:buFont typeface="Wingdings 2" pitchFamily="18" charset="2"/>
              <a:buNone/>
            </a:pPr>
            <a:r>
              <a:rPr lang="ru-RU" altLang="ru-RU" b="1">
                <a:solidFill>
                  <a:schemeClr val="tx1"/>
                </a:solidFill>
                <a:latin typeface="Arial" charset="0"/>
                <a:cs typeface="Arial" charset="0"/>
              </a:rPr>
              <a:t>возникает профицит и дефицит бюджета:</a:t>
            </a:r>
          </a:p>
          <a:p>
            <a:pPr marL="0" indent="0" algn="ctr" eaLnBrk="1" hangingPunct="1">
              <a:buFont typeface="Wingdings 2" pitchFamily="18" charset="2"/>
              <a:buNone/>
            </a:pPr>
            <a:endParaRPr lang="ru-RU" altLang="ru-RU">
              <a:latin typeface="Arial" charset="0"/>
              <a:cs typeface="Arial" charset="0"/>
            </a:endParaRPr>
          </a:p>
          <a:p>
            <a:pPr marL="0" indent="0" eaLnBrk="1" hangingPunct="1"/>
            <a:endParaRPr lang="ru-RU" alt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2786063" y="4276725"/>
            <a:ext cx="5413375" cy="1160463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Стрелка вниз 6"/>
          <p:cNvSpPr/>
          <p:nvPr/>
        </p:nvSpPr>
        <p:spPr>
          <a:xfrm>
            <a:off x="3338513" y="3427413"/>
            <a:ext cx="1450975" cy="1317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" name="Стрелка вниз 7"/>
          <p:cNvSpPr/>
          <p:nvPr/>
        </p:nvSpPr>
        <p:spPr>
          <a:xfrm flipV="1">
            <a:off x="6705600" y="4745038"/>
            <a:ext cx="1450975" cy="1317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3536950" y="4106863"/>
            <a:ext cx="1054100" cy="3397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sz="1600" b="1" dirty="0">
                <a:effectLst>
                  <a:outerShdw blurRad="38100" dist="38100" dir="2700000">
                    <a:srgbClr val="FFFFFF"/>
                  </a:outerShdw>
                </a:effectLst>
                <a:cs typeface="+mn-cs"/>
              </a:rPr>
              <a:t>РАСХОДЫ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932613" y="5018088"/>
            <a:ext cx="996950" cy="3397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sz="1600" b="1" dirty="0">
                <a:effectLst>
                  <a:outerShdw blurRad="38100" dist="38100" dir="2700000">
                    <a:srgbClr val="FFFFFF"/>
                  </a:outerShdw>
                </a:effectLst>
                <a:cs typeface="+mn-cs"/>
              </a:rPr>
              <a:t>ДОХОДЫ</a:t>
            </a:r>
          </a:p>
        </p:txBody>
      </p:sp>
      <p:sp>
        <p:nvSpPr>
          <p:cNvPr id="16394" name="TextBox 11"/>
          <p:cNvSpPr txBox="1">
            <a:spLocks noChangeArrowheads="1"/>
          </p:cNvSpPr>
          <p:nvPr/>
        </p:nvSpPr>
        <p:spPr bwMode="auto">
          <a:xfrm>
            <a:off x="5535613" y="3260725"/>
            <a:ext cx="3421062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2000" b="1" u="sng"/>
              <a:t>Дефицит</a:t>
            </a:r>
            <a:r>
              <a:rPr lang="ru-RU" altLang="ru-RU" sz="2000" b="1"/>
              <a:t> – превышение </a:t>
            </a:r>
          </a:p>
          <a:p>
            <a:pPr algn="ctr" eaLnBrk="1" hangingPunct="1"/>
            <a:r>
              <a:rPr lang="ru-RU" altLang="ru-RU" sz="2000" b="1"/>
              <a:t>расходов бюджета</a:t>
            </a:r>
          </a:p>
          <a:p>
            <a:pPr algn="ctr" eaLnBrk="1" hangingPunct="1"/>
            <a:r>
              <a:rPr lang="ru-RU" altLang="ru-RU" sz="2000" b="1"/>
              <a:t>над его доходами</a:t>
            </a:r>
          </a:p>
        </p:txBody>
      </p:sp>
      <p:sp>
        <p:nvSpPr>
          <p:cNvPr id="16395" name="TextBox 12"/>
          <p:cNvSpPr txBox="1">
            <a:spLocks noChangeArrowheads="1"/>
          </p:cNvSpPr>
          <p:nvPr/>
        </p:nvSpPr>
        <p:spPr bwMode="auto">
          <a:xfrm>
            <a:off x="2471738" y="5607050"/>
            <a:ext cx="306387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2000" b="1" u="sng"/>
              <a:t>Профицит</a:t>
            </a:r>
            <a:r>
              <a:rPr lang="ru-RU" altLang="ru-RU" sz="2000" b="1"/>
              <a:t> – превышение </a:t>
            </a:r>
          </a:p>
          <a:p>
            <a:pPr algn="ctr" eaLnBrk="1" hangingPunct="1"/>
            <a:r>
              <a:rPr lang="ru-RU" altLang="ru-RU" sz="2000" b="1"/>
              <a:t>доходов бюджета</a:t>
            </a:r>
          </a:p>
          <a:p>
            <a:pPr algn="ctr" eaLnBrk="1" hangingPunct="1"/>
            <a:r>
              <a:rPr lang="ru-RU" altLang="ru-RU" sz="2000" b="1"/>
              <a:t>над его расходами</a:t>
            </a:r>
          </a:p>
        </p:txBody>
      </p:sp>
      <p:pic>
        <p:nvPicPr>
          <p:cNvPr id="16396" name="Рисунок 1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13913" y="4276725"/>
            <a:ext cx="2312987" cy="2312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  <a:effectLst>
            <a:glow rad="127000">
              <a:schemeClr val="accent1">
                <a:alpha val="47000"/>
              </a:schemeClr>
            </a:glow>
            <a:softEdge rad="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87538" y="365125"/>
            <a:ext cx="9466262" cy="1325563"/>
          </a:xfrm>
        </p:spPr>
        <p:txBody>
          <a:bodyPr/>
          <a:lstStyle/>
          <a:p>
            <a:pPr algn="ctr" eaLnBrk="1" hangingPunct="1">
              <a:defRPr/>
            </a:pPr>
            <a:r>
              <a:rPr b="1" dirty="0">
                <a:solidFill>
                  <a:srgbClr val="00206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 Black" panose="020B0A04020102020204" pitchFamily="34" charset="0"/>
                <a:cs typeface="Times New Roman" panose="02020603050405020304" pitchFamily="18" charset="0"/>
              </a:rPr>
              <a:t>СТАДИИ БЮДЖЕТНОГО ПРОЦЕССА</a:t>
            </a:r>
            <a:endParaRPr sz="6000" dirty="0">
              <a:solidFill>
                <a:srgbClr val="002060"/>
              </a:solidFill>
              <a:effectLst>
                <a:outerShdw blurRad="38100" dist="38100" dir="2700000">
                  <a:srgbClr val="000000"/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7412" name="Объект 2"/>
          <p:cNvSpPr>
            <a:spLocks noGrp="1"/>
          </p:cNvSpPr>
          <p:nvPr>
            <p:ph idx="1"/>
          </p:nvPr>
        </p:nvSpPr>
        <p:spPr>
          <a:xfrm>
            <a:off x="1058863" y="1858963"/>
            <a:ext cx="7997825" cy="2760662"/>
          </a:xfrm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  <a:buClr>
                <a:schemeClr val="tx2"/>
              </a:buClr>
              <a:buFont typeface="Wingdings 2" pitchFamily="18" charset="2"/>
              <a:buAutoNum type="arabicPeriod"/>
            </a:pPr>
            <a:r>
              <a:rPr lang="ru-RU" altLang="ru-RU" sz="3000">
                <a:solidFill>
                  <a:schemeClr val="tx1"/>
                </a:solidFill>
                <a:latin typeface="Arial" charset="0"/>
                <a:cs typeface="Arial" charset="0"/>
              </a:rPr>
              <a:t>Составление проекта бюджета</a:t>
            </a:r>
          </a:p>
          <a:p>
            <a:pPr marL="457200" indent="-457200" eaLnBrk="1" hangingPunct="1">
              <a:lnSpc>
                <a:spcPct val="80000"/>
              </a:lnSpc>
              <a:buClr>
                <a:schemeClr val="tx2"/>
              </a:buClr>
              <a:buFont typeface="Wingdings 2" pitchFamily="18" charset="2"/>
              <a:buAutoNum type="arabicPeriod"/>
            </a:pPr>
            <a:r>
              <a:rPr lang="ru-RU" altLang="ru-RU" sz="3000">
                <a:solidFill>
                  <a:schemeClr val="tx1"/>
                </a:solidFill>
                <a:latin typeface="Arial" charset="0"/>
                <a:cs typeface="Arial" charset="0"/>
              </a:rPr>
              <a:t>Рассмотрение проекта бюджета</a:t>
            </a:r>
          </a:p>
          <a:p>
            <a:pPr marL="457200" indent="-457200" eaLnBrk="1" hangingPunct="1">
              <a:lnSpc>
                <a:spcPct val="80000"/>
              </a:lnSpc>
              <a:buClr>
                <a:schemeClr val="tx2"/>
              </a:buClr>
              <a:buFont typeface="Wingdings 2" pitchFamily="18" charset="2"/>
              <a:buAutoNum type="arabicPeriod"/>
            </a:pPr>
            <a:r>
              <a:rPr lang="ru-RU" altLang="ru-RU" sz="3000">
                <a:solidFill>
                  <a:schemeClr val="tx1"/>
                </a:solidFill>
                <a:latin typeface="Arial" charset="0"/>
                <a:cs typeface="Arial" charset="0"/>
              </a:rPr>
              <a:t>Утверждение бюджета</a:t>
            </a:r>
          </a:p>
          <a:p>
            <a:pPr marL="457200" indent="-457200" eaLnBrk="1" hangingPunct="1">
              <a:lnSpc>
                <a:spcPct val="80000"/>
              </a:lnSpc>
              <a:buClr>
                <a:schemeClr val="tx2"/>
              </a:buClr>
              <a:buFont typeface="Wingdings 2" pitchFamily="18" charset="2"/>
              <a:buAutoNum type="arabicPeriod"/>
            </a:pPr>
            <a:r>
              <a:rPr lang="ru-RU" altLang="ru-RU" sz="3000">
                <a:solidFill>
                  <a:schemeClr val="tx1"/>
                </a:solidFill>
                <a:latin typeface="Arial" charset="0"/>
                <a:cs typeface="Arial" charset="0"/>
              </a:rPr>
              <a:t>Исполнение бюджета</a:t>
            </a:r>
          </a:p>
          <a:p>
            <a:pPr marL="457200" indent="-457200" eaLnBrk="1" hangingPunct="1">
              <a:lnSpc>
                <a:spcPct val="80000"/>
              </a:lnSpc>
              <a:buClr>
                <a:srgbClr val="2A2003"/>
              </a:buClr>
              <a:buFont typeface="Wingdings 2" pitchFamily="18" charset="2"/>
              <a:buAutoNum type="arabicPeriod"/>
            </a:pPr>
            <a:r>
              <a:rPr lang="ru-RU" altLang="ru-RU" sz="3000">
                <a:solidFill>
                  <a:schemeClr val="tx1"/>
                </a:solidFill>
                <a:latin typeface="Arial" charset="0"/>
                <a:cs typeface="Arial" charset="0"/>
              </a:rPr>
              <a:t>Рассмотрение и утверждение </a:t>
            </a:r>
          </a:p>
          <a:p>
            <a:pPr marL="457200" indent="-45720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altLang="ru-RU" sz="3000">
                <a:solidFill>
                  <a:schemeClr val="tx1"/>
                </a:solidFill>
                <a:latin typeface="Arial" charset="0"/>
                <a:cs typeface="Arial" charset="0"/>
              </a:rPr>
              <a:t>     отчета об исполнении бюджета</a:t>
            </a:r>
          </a:p>
          <a:p>
            <a:pPr marL="457200" indent="-457200" eaLnBrk="1" hangingPunct="1">
              <a:lnSpc>
                <a:spcPct val="80000"/>
              </a:lnSpc>
            </a:pPr>
            <a:endParaRPr lang="ru-RU" altLang="ru-RU" sz="3000"/>
          </a:p>
        </p:txBody>
      </p:sp>
      <p:pic>
        <p:nvPicPr>
          <p:cNvPr id="17413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43800" y="3592513"/>
            <a:ext cx="4581525" cy="314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  <a:effectLst>
            <a:glow rad="127000">
              <a:schemeClr val="accent1">
                <a:alpha val="47000"/>
              </a:schemeClr>
            </a:glow>
            <a:softEdge rad="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87538" y="365125"/>
            <a:ext cx="9466262" cy="132556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БЮДЖЕТ И ГРАЖДАНИН</a:t>
            </a:r>
            <a:endParaRPr lang="ru-RU" sz="6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8436" name="Объект 2"/>
          <p:cNvSpPr>
            <a:spLocks noGrp="1"/>
          </p:cNvSpPr>
          <p:nvPr>
            <p:ph idx="1"/>
          </p:nvPr>
        </p:nvSpPr>
        <p:spPr>
          <a:xfrm>
            <a:off x="2339975" y="1690688"/>
            <a:ext cx="3757613" cy="2760662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ru-RU" altLang="ru-RU" sz="2400" b="1">
                <a:solidFill>
                  <a:schemeClr val="tx1"/>
                </a:solidFill>
                <a:latin typeface="Arial" charset="0"/>
                <a:cs typeface="Arial" charset="0"/>
              </a:rPr>
              <a:t>Гражданин как </a:t>
            </a:r>
            <a:r>
              <a:rPr lang="ru-RU" altLang="ru-RU" sz="2400" b="1">
                <a:solidFill>
                  <a:srgbClr val="0070C0"/>
                </a:solidFill>
                <a:latin typeface="Arial" charset="0"/>
                <a:cs typeface="Arial" charset="0"/>
              </a:rPr>
              <a:t>налогоплательщик</a:t>
            </a:r>
            <a:r>
              <a:rPr lang="ru-RU" altLang="ru-RU" sz="2400" b="1">
                <a:latin typeface="Arial" charset="0"/>
                <a:cs typeface="Arial" charset="0"/>
              </a:rPr>
              <a:t>                    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ru-RU" altLang="ru-RU" sz="1000" b="1">
              <a:latin typeface="Arial" charset="0"/>
              <a:cs typeface="Arial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ru-RU" altLang="ru-RU" sz="2400" b="1">
              <a:solidFill>
                <a:srgbClr val="2A2003"/>
              </a:solidFill>
              <a:latin typeface="Arial" charset="0"/>
              <a:cs typeface="Arial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altLang="ru-RU" sz="2400" b="1">
                <a:solidFill>
                  <a:schemeClr val="tx1"/>
                </a:solidFill>
                <a:latin typeface="Arial" charset="0"/>
                <a:cs typeface="Arial" charset="0"/>
              </a:rPr>
              <a:t>помогает формировать доход бюджета</a:t>
            </a:r>
            <a:endParaRPr lang="ru-RU" altLang="ru-RU" sz="240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0" indent="0" algn="just" eaLnBrk="1" hangingPunct="1"/>
            <a:endParaRPr lang="ru-RU" altLang="ru-RU"/>
          </a:p>
          <a:p>
            <a:pPr marL="0" indent="0" eaLnBrk="1" hangingPunct="1"/>
            <a:endParaRPr lang="ru-RU" altLang="ru-RU"/>
          </a:p>
        </p:txBody>
      </p:sp>
      <p:sp>
        <p:nvSpPr>
          <p:cNvPr id="18437" name="TextBox 3"/>
          <p:cNvSpPr txBox="1">
            <a:spLocks noChangeArrowheads="1"/>
          </p:cNvSpPr>
          <p:nvPr/>
        </p:nvSpPr>
        <p:spPr bwMode="auto">
          <a:xfrm>
            <a:off x="7286625" y="1612900"/>
            <a:ext cx="3716338" cy="489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400" b="1">
                <a:latin typeface="Arial" charset="0"/>
              </a:rPr>
              <a:t>Гражданин как </a:t>
            </a:r>
            <a:r>
              <a:rPr lang="ru-RU" altLang="ru-RU" sz="2400" b="1">
                <a:solidFill>
                  <a:srgbClr val="0070C0"/>
                </a:solidFill>
                <a:latin typeface="Arial" charset="0"/>
              </a:rPr>
              <a:t>получатель социальных гарантий</a:t>
            </a:r>
            <a:r>
              <a:rPr lang="ru-RU" altLang="ru-RU" sz="2400" b="1">
                <a:latin typeface="Arial" charset="0"/>
              </a:rPr>
              <a:t>                    </a:t>
            </a:r>
          </a:p>
          <a:p>
            <a:pPr eaLnBrk="1" hangingPunct="1"/>
            <a:endParaRPr lang="ru-RU" altLang="ru-RU" sz="2400" b="1">
              <a:latin typeface="Arial" charset="0"/>
            </a:endParaRPr>
          </a:p>
          <a:p>
            <a:pPr eaLnBrk="1" hangingPunct="1"/>
            <a:r>
              <a:rPr lang="ru-RU" altLang="ru-RU" sz="2400" b="1">
                <a:latin typeface="Arial" charset="0"/>
              </a:rPr>
              <a:t>получает социальные гарантии – расходную часть бюджета (образование, культура, социальные льготы и другие направления социальной гарантии населению)</a:t>
            </a:r>
            <a:endParaRPr lang="ru-RU" altLang="ru-RU" sz="2400">
              <a:latin typeface="Arial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3382963" y="2687638"/>
            <a:ext cx="923925" cy="3397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8547100" y="2776538"/>
            <a:ext cx="925513" cy="3381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8440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93863" y="4059238"/>
            <a:ext cx="4598987" cy="264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9050" y="809625"/>
            <a:ext cx="9467850" cy="1325563"/>
          </a:xfrm>
        </p:spPr>
        <p:txBody>
          <a:bodyPr/>
          <a:lstStyle/>
          <a:p>
            <a:pPr algn="ctr" eaLnBrk="1" hangingPunct="1">
              <a:defRPr/>
            </a:pPr>
            <a:r>
              <a:rPr b="1" dirty="0">
                <a:solidFill>
                  <a:srgbClr val="00206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 Black" panose="020B0A04020102020204" pitchFamily="34" charset="0"/>
                <a:cs typeface="Times New Roman" panose="02020603050405020304" pitchFamily="18" charset="0"/>
              </a:rPr>
              <a:t>ПУБЛИЧНЫЕ СЛУШАНИЯ ПО ПРОЕКТУ БЮДЖЕТА</a:t>
            </a:r>
            <a:endParaRPr sz="6000" dirty="0">
              <a:solidFill>
                <a:srgbClr val="002060"/>
              </a:solidFill>
              <a:effectLst>
                <a:outerShdw blurRad="38100" dist="38100" dir="2700000">
                  <a:srgbClr val="000000"/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9459" name="Объект 2"/>
          <p:cNvSpPr>
            <a:spLocks noGrp="1"/>
          </p:cNvSpPr>
          <p:nvPr>
            <p:ph idx="1"/>
          </p:nvPr>
        </p:nvSpPr>
        <p:spPr>
          <a:xfrm>
            <a:off x="739775" y="2487613"/>
            <a:ext cx="10614025" cy="3824287"/>
          </a:xfrm>
        </p:spPr>
        <p:txBody>
          <a:bodyPr/>
          <a:lstStyle/>
          <a:p>
            <a:pPr marL="0" indent="0" algn="just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altLang="ru-RU" sz="2500" b="1">
                <a:solidFill>
                  <a:srgbClr val="002060"/>
                </a:solidFill>
                <a:latin typeface="Arial" charset="0"/>
                <a:cs typeface="Arial" charset="0"/>
              </a:rPr>
              <a:t>Публичные слушания </a:t>
            </a:r>
            <a:r>
              <a:rPr lang="ru-RU" altLang="ru-RU" sz="2500" b="1">
                <a:solidFill>
                  <a:schemeClr val="tx1"/>
                </a:solidFill>
                <a:latin typeface="Arial" charset="0"/>
                <a:cs typeface="Arial" charset="0"/>
              </a:rPr>
              <a:t>– </a:t>
            </a:r>
            <a:r>
              <a:rPr lang="ru-RU" altLang="ru-RU" sz="2500">
                <a:solidFill>
                  <a:schemeClr val="tx1"/>
                </a:solidFill>
                <a:latin typeface="Arial" charset="0"/>
                <a:cs typeface="Arial" charset="0"/>
              </a:rPr>
              <a:t>это форма участия населения в осуществлении местного самоуправления, это средства развития местной демократии, способ привлечения граждан к осуществлению вопросов, находящихся в компетенции муниципальной власти.</a:t>
            </a:r>
          </a:p>
          <a:p>
            <a:pPr marL="0" indent="0" algn="just" eaLnBrk="1" hangingPunct="1">
              <a:lnSpc>
                <a:spcPct val="80000"/>
              </a:lnSpc>
              <a:buFont typeface="Wingdings 2" pitchFamily="18" charset="2"/>
              <a:buNone/>
            </a:pPr>
            <a:endParaRPr lang="ru-RU" altLang="ru-RU" sz="2500" b="1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pPr marL="0" indent="0" algn="just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altLang="ru-RU" sz="2500" b="1">
                <a:solidFill>
                  <a:srgbClr val="002060"/>
                </a:solidFill>
                <a:latin typeface="Arial" charset="0"/>
                <a:cs typeface="Arial" charset="0"/>
              </a:rPr>
              <a:t>Проведение публичных слушаний</a:t>
            </a:r>
            <a:r>
              <a:rPr lang="ru-RU" altLang="ru-RU" sz="2500" b="1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ru-RU" altLang="ru-RU" sz="2500">
                <a:solidFill>
                  <a:schemeClr val="tx1"/>
                </a:solidFill>
                <a:latin typeface="Arial" charset="0"/>
                <a:cs typeface="Arial" charset="0"/>
              </a:rPr>
              <a:t>преследует цели обеспечения гласности при подготовке и принятии доходов, информирования населения о предполагаемых решениях ОМС. Кроме того, публичные слушания позволяют выявить общественное мнение по проектам муниципальных правовых актов, служат цели выработки предложений и рекомендаций граждан.</a:t>
            </a:r>
          </a:p>
          <a:p>
            <a:pPr marL="0" indent="0" algn="just" eaLnBrk="1" hangingPunct="1">
              <a:lnSpc>
                <a:spcPct val="80000"/>
              </a:lnSpc>
              <a:buFont typeface="Wingdings 2" pitchFamily="18" charset="2"/>
              <a:buNone/>
            </a:pPr>
            <a:endParaRPr lang="ru-RU" altLang="ru-RU" sz="2500"/>
          </a:p>
          <a:p>
            <a:pPr marL="0" indent="0" algn="just" eaLnBrk="1" hangingPunct="1">
              <a:lnSpc>
                <a:spcPct val="80000"/>
              </a:lnSpc>
              <a:buFont typeface="Wingdings 2" pitchFamily="18" charset="2"/>
              <a:buNone/>
            </a:pPr>
            <a:endParaRPr lang="ru-RU" altLang="ru-RU" sz="2500"/>
          </a:p>
          <a:p>
            <a:pPr marL="0" indent="0" algn="just" eaLnBrk="1" hangingPunct="1">
              <a:lnSpc>
                <a:spcPct val="80000"/>
              </a:lnSpc>
              <a:buFont typeface="Wingdings 2" pitchFamily="18" charset="2"/>
              <a:buNone/>
            </a:pPr>
            <a:endParaRPr lang="ru-RU" altLang="ru-RU" sz="2500">
              <a:latin typeface="Arial" charset="0"/>
              <a:cs typeface="Arial" charset="0"/>
            </a:endParaRPr>
          </a:p>
          <a:p>
            <a:pPr marL="0" indent="0" eaLnBrk="1" hangingPunct="1">
              <a:lnSpc>
                <a:spcPct val="80000"/>
              </a:lnSpc>
            </a:pPr>
            <a:endParaRPr lang="ru-RU" altLang="ru-RU" sz="2500"/>
          </a:p>
        </p:txBody>
      </p:sp>
      <p:pic>
        <p:nvPicPr>
          <p:cNvPr id="19460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1925" y="147638"/>
            <a:ext cx="2600325" cy="22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  <a:effectLst>
            <a:glow rad="127000">
              <a:schemeClr val="accent1">
                <a:alpha val="47000"/>
              </a:schemeClr>
            </a:glow>
            <a:softEdge rad="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7925" y="622300"/>
            <a:ext cx="10013950" cy="1325563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sz="3200" dirty="0">
                <a:solidFill>
                  <a:srgbClr val="00206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 Black" panose="020B0A04020102020204" pitchFamily="34" charset="0"/>
                <a:cs typeface="Times New Roman" panose="02020603050405020304" pitchFamily="18" charset="0"/>
              </a:rPr>
              <a:t>ОСНОВНЫЕ ХАРАКТЕРИСТИКИ БЮДЖЕТА</a:t>
            </a:r>
            <a:br>
              <a:rPr sz="2800" dirty="0">
                <a:solidFill>
                  <a:srgbClr val="00206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 Black" panose="020B0A04020102020204" pitchFamily="34" charset="0"/>
                <a:cs typeface="Times New Roman" panose="02020603050405020304" pitchFamily="18" charset="0"/>
              </a:rPr>
            </a:br>
            <a:r>
              <a:rPr sz="2800" dirty="0">
                <a:solidFill>
                  <a:srgbClr val="00206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ПРЕГРАДНЕНСКОГО СЕЛЬСКОГО ПОСЕЛЕНИЯ</a:t>
            </a:r>
            <a:br>
              <a:rPr sz="2800" dirty="0">
                <a:solidFill>
                  <a:srgbClr val="00206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sz="2800" dirty="0">
                <a:solidFill>
                  <a:srgbClr val="00206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 Black" panose="020B0A04020102020204" pitchFamily="34" charset="0"/>
              </a:rPr>
              <a:t>УРУПСКОГО </a:t>
            </a:r>
            <a:r>
              <a:rPr sz="2800" dirty="0">
                <a:solidFill>
                  <a:srgbClr val="00206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РАЙОНА </a:t>
            </a:r>
            <a:br>
              <a:rPr sz="2800" dirty="0">
                <a:solidFill>
                  <a:srgbClr val="00206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sz="2800" dirty="0">
                <a:solidFill>
                  <a:srgbClr val="00206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КАРАЧАЕВО-ЧЕРКЕССКОЙ РЕСПУБЛИКИ </a:t>
            </a:r>
            <a:r>
              <a:rPr sz="2800" dirty="0">
                <a:solidFill>
                  <a:srgbClr val="00206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 Black" panose="020B0A04020102020204" pitchFamily="34" charset="0"/>
                <a:cs typeface="Times New Roman" panose="02020603050405020304" pitchFamily="18" charset="0"/>
              </a:rPr>
              <a:t>НА 202</a:t>
            </a: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 Black" panose="020B0A04020102020204" pitchFamily="34" charset="0"/>
                <a:cs typeface="Times New Roman" panose="02020603050405020304" pitchFamily="18" charset="0"/>
              </a:rPr>
              <a:t>3</a:t>
            </a:r>
            <a:r>
              <a:rPr sz="2800" dirty="0">
                <a:solidFill>
                  <a:srgbClr val="00206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 Black" panose="020B0A04020102020204" pitchFamily="34" charset="0"/>
                <a:cs typeface="Times New Roman" panose="02020603050405020304" pitchFamily="18" charset="0"/>
              </a:rPr>
              <a:t> ГОД, ПЛАНОВЫЙ ПЕРИОД 202</a:t>
            </a: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 Black" panose="020B0A04020102020204" pitchFamily="34" charset="0"/>
                <a:cs typeface="Times New Roman" panose="02020603050405020304" pitchFamily="18" charset="0"/>
              </a:rPr>
              <a:t>4</a:t>
            </a:r>
            <a:r>
              <a:rPr sz="2800" dirty="0">
                <a:solidFill>
                  <a:srgbClr val="00206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 Black" panose="020B0A04020102020204" pitchFamily="34" charset="0"/>
                <a:cs typeface="Times New Roman" panose="02020603050405020304" pitchFamily="18" charset="0"/>
              </a:rPr>
              <a:t> И 202</a:t>
            </a: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 Black" panose="020B0A04020102020204" pitchFamily="34" charset="0"/>
                <a:cs typeface="Times New Roman" panose="02020603050405020304" pitchFamily="18" charset="0"/>
              </a:rPr>
              <a:t>5</a:t>
            </a:r>
            <a:r>
              <a:rPr sz="2800" dirty="0">
                <a:solidFill>
                  <a:srgbClr val="00206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 Black" panose="020B0A04020102020204" pitchFamily="34" charset="0"/>
                <a:cs typeface="Times New Roman" panose="02020603050405020304" pitchFamily="18" charset="0"/>
              </a:rPr>
              <a:t> ГГ.</a:t>
            </a:r>
            <a:endParaRPr sz="2800" dirty="0">
              <a:solidFill>
                <a:srgbClr val="002060"/>
              </a:solidFill>
              <a:effectLst>
                <a:outerShdw blurRad="38100" dist="38100" dir="2700000">
                  <a:srgbClr val="000000"/>
                </a:outerShdw>
              </a:effectLst>
              <a:latin typeface="Arial Black" panose="020B0A04020102020204" pitchFamily="34" charset="0"/>
            </a:endParaRPr>
          </a:p>
        </p:txBody>
      </p:sp>
      <p:graphicFrame>
        <p:nvGraphicFramePr>
          <p:cNvPr id="3" name="Объект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3135931"/>
              </p:ext>
            </p:extLst>
          </p:nvPr>
        </p:nvGraphicFramePr>
        <p:xfrm>
          <a:off x="477838" y="2493963"/>
          <a:ext cx="11510962" cy="4364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  <a:effectLst>
            <a:glow rad="127000">
              <a:schemeClr val="accent1">
                <a:alpha val="47000"/>
              </a:schemeClr>
            </a:glow>
            <a:softEdge rad="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9988" y="649288"/>
            <a:ext cx="9467850" cy="1325562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sz="2800" b="1" dirty="0">
                <a:solidFill>
                  <a:srgbClr val="00206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 Black" panose="020B0A04020102020204" pitchFamily="34" charset="0"/>
                <a:cs typeface="Times New Roman" panose="02020603050405020304" pitchFamily="18" charset="0"/>
              </a:rPr>
              <a:t>ОБЪЁМ БЮДЖЕТА</a:t>
            </a:r>
            <a:br>
              <a:rPr sz="2800" b="1" dirty="0">
                <a:solidFill>
                  <a:srgbClr val="00206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 Black" panose="020B0A04020102020204" pitchFamily="34" charset="0"/>
                <a:cs typeface="Times New Roman" panose="02020603050405020304" pitchFamily="18" charset="0"/>
              </a:rPr>
            </a:br>
            <a:r>
              <a:rPr sz="2800" dirty="0">
                <a:solidFill>
                  <a:srgbClr val="00206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 ПРЕГРАДНЕНСКОГО СЕЛЬСКОГО ПОСЕЛЕНИЯ </a:t>
            </a:r>
            <a:r>
              <a:rPr sz="2800" dirty="0">
                <a:solidFill>
                  <a:srgbClr val="00206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 Black" panose="020B0A04020102020204" pitchFamily="34" charset="0"/>
              </a:rPr>
              <a:t>УРУПСКОГО </a:t>
            </a:r>
            <a:r>
              <a:rPr sz="2800" dirty="0">
                <a:solidFill>
                  <a:srgbClr val="00206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РАЙОНА КАРАЧАЕВО-ЧЕРКЕССКОЙ РЕСПУБЛИКИ</a:t>
            </a:r>
            <a:br>
              <a:rPr sz="2800" dirty="0">
                <a:solidFill>
                  <a:srgbClr val="C0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2800" b="1" dirty="0">
                <a:solidFill>
                  <a:srgbClr val="00206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 Black" panose="020B0A04020102020204" pitchFamily="34" charset="0"/>
                <a:cs typeface="Times New Roman" panose="02020603050405020304" pitchFamily="18" charset="0"/>
              </a:rPr>
              <a:t>НА 202</a:t>
            </a: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 Black" panose="020B0A04020102020204" pitchFamily="34" charset="0"/>
                <a:cs typeface="Times New Roman" panose="02020603050405020304" pitchFamily="18" charset="0"/>
              </a:rPr>
              <a:t>3</a:t>
            </a:r>
            <a:r>
              <a:rPr sz="2800" b="1" dirty="0">
                <a:solidFill>
                  <a:srgbClr val="00206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 Black" panose="020B0A04020102020204" pitchFamily="34" charset="0"/>
                <a:cs typeface="Times New Roman" panose="02020603050405020304" pitchFamily="18" charset="0"/>
              </a:rPr>
              <a:t> ГОД, ПЛАНОВЫЙ ПЕРИОД 202</a:t>
            </a: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 Black" panose="020B0A04020102020204" pitchFamily="34" charset="0"/>
                <a:cs typeface="Times New Roman" panose="02020603050405020304" pitchFamily="18" charset="0"/>
              </a:rPr>
              <a:t>4</a:t>
            </a:r>
            <a:r>
              <a:rPr sz="2800" b="1" dirty="0">
                <a:solidFill>
                  <a:srgbClr val="00206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 Black" panose="020B0A04020102020204" pitchFamily="34" charset="0"/>
                <a:cs typeface="Times New Roman" panose="02020603050405020304" pitchFamily="18" charset="0"/>
              </a:rPr>
              <a:t> И 202</a:t>
            </a: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 Black" panose="020B0A04020102020204" pitchFamily="34" charset="0"/>
                <a:cs typeface="Times New Roman" panose="02020603050405020304" pitchFamily="18" charset="0"/>
              </a:rPr>
              <a:t>5</a:t>
            </a:r>
            <a:r>
              <a:rPr sz="2800" b="1" dirty="0">
                <a:solidFill>
                  <a:srgbClr val="00206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 Black" panose="020B0A04020102020204" pitchFamily="34" charset="0"/>
                <a:cs typeface="Times New Roman" panose="02020603050405020304" pitchFamily="18" charset="0"/>
              </a:rPr>
              <a:t> ГГ. </a:t>
            </a:r>
            <a:endParaRPr sz="2800" dirty="0">
              <a:solidFill>
                <a:srgbClr val="002060"/>
              </a:solidFill>
              <a:effectLst>
                <a:outerShdw blurRad="38100" dist="38100" dir="2700000">
                  <a:srgbClr val="000000"/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1508" name="Объект 2"/>
          <p:cNvSpPr>
            <a:spLocks noGrp="1"/>
          </p:cNvSpPr>
          <p:nvPr>
            <p:ph idx="1"/>
          </p:nvPr>
        </p:nvSpPr>
        <p:spPr>
          <a:xfrm>
            <a:off x="1781175" y="2613025"/>
            <a:ext cx="9205913" cy="785813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altLang="ru-RU" sz="2000" dirty="0">
                <a:solidFill>
                  <a:schemeClr val="tx1"/>
                </a:solidFill>
                <a:latin typeface="Arial" charset="0"/>
                <a:cs typeface="Arial" charset="0"/>
              </a:rPr>
              <a:t>Объем налоговых и неналоговых доходов местного бюджета на </a:t>
            </a:r>
            <a:r>
              <a:rPr lang="ru-RU" altLang="ru-RU" sz="2000" b="1" dirty="0">
                <a:solidFill>
                  <a:schemeClr val="tx1"/>
                </a:solidFill>
                <a:latin typeface="Arial" charset="0"/>
                <a:cs typeface="Arial" charset="0"/>
              </a:rPr>
              <a:t>2023</a:t>
            </a:r>
            <a:r>
              <a:rPr lang="ru-RU" altLang="ru-RU" sz="2000" dirty="0">
                <a:solidFill>
                  <a:schemeClr val="tx1"/>
                </a:solidFill>
                <a:latin typeface="Arial" charset="0"/>
                <a:cs typeface="Arial" charset="0"/>
              </a:rPr>
              <a:t> год прогнозируется в сумме </a:t>
            </a:r>
            <a:r>
              <a:rPr lang="ru-RU" altLang="ru-RU" sz="2000" b="1" dirty="0">
                <a:solidFill>
                  <a:schemeClr val="tx1"/>
                </a:solidFill>
              </a:rPr>
              <a:t>7301904</a:t>
            </a:r>
            <a:r>
              <a:rPr lang="ru-RU" altLang="ru-RU" sz="2000" dirty="0">
                <a:solidFill>
                  <a:schemeClr val="tx1"/>
                </a:solidFill>
                <a:latin typeface="Arial" charset="0"/>
                <a:cs typeface="Arial" charset="0"/>
              </a:rPr>
              <a:t>рублей:</a:t>
            </a:r>
          </a:p>
        </p:txBody>
      </p:sp>
      <p:graphicFrame>
        <p:nvGraphicFramePr>
          <p:cNvPr id="3" name="Диаграмма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6034720"/>
              </p:ext>
            </p:extLst>
          </p:nvPr>
        </p:nvGraphicFramePr>
        <p:xfrm>
          <a:off x="646113" y="3348038"/>
          <a:ext cx="10425112" cy="2984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510" name="TextBox 5"/>
          <p:cNvSpPr txBox="1">
            <a:spLocks noChangeArrowheads="1"/>
          </p:cNvSpPr>
          <p:nvPr/>
        </p:nvSpPr>
        <p:spPr bwMode="auto">
          <a:xfrm>
            <a:off x="2343150" y="6399213"/>
            <a:ext cx="66087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000" dirty="0">
                <a:latin typeface="Arial" charset="0"/>
              </a:rPr>
              <a:t>Безвозмездные поступления</a:t>
            </a:r>
            <a:r>
              <a:rPr lang="ru-RU" altLang="ru-RU" sz="2000" b="1" dirty="0">
                <a:latin typeface="Arial" charset="0"/>
              </a:rPr>
              <a:t>: </a:t>
            </a:r>
            <a:r>
              <a:rPr lang="ru-RU" altLang="ru-RU" sz="2000" b="1" dirty="0"/>
              <a:t>9959100рублей.</a:t>
            </a:r>
            <a:endParaRPr lang="ru-RU" altLang="ru-RU" sz="2000" b="1" dirty="0">
              <a:latin typeface="Arial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645</TotalTime>
  <Words>1016</Words>
  <Application>Microsoft Office PowerPoint</Application>
  <PresentationFormat>Широкоэкранный</PresentationFormat>
  <Paragraphs>161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Arial Black</vt:lpstr>
      <vt:lpstr>Franklin Gothic Book</vt:lpstr>
      <vt:lpstr>Franklin Gothic Medium</vt:lpstr>
      <vt:lpstr>Wingdings 2</vt:lpstr>
      <vt:lpstr>Трек</vt:lpstr>
      <vt:lpstr>Презентация PowerPoint</vt:lpstr>
      <vt:lpstr>ПОНЯТИЕ БЮДЖЕТА</vt:lpstr>
      <vt:lpstr>    ДОХОДЫ                    РАСХОДЫ</vt:lpstr>
      <vt:lpstr>ИДЕАЛЬНЫЙ БЮДЖЕТ</vt:lpstr>
      <vt:lpstr>СТАДИИ БЮДЖЕТНОГО ПРОЦЕССА</vt:lpstr>
      <vt:lpstr>БЮДЖЕТ И ГРАЖДАНИН</vt:lpstr>
      <vt:lpstr>ПУБЛИЧНЫЕ СЛУШАНИЯ ПО ПРОЕКТУ БЮДЖЕТА</vt:lpstr>
      <vt:lpstr>ОСНОВНЫЕ ХАРАКТЕРИСТИКИ БЮДЖЕТА ПРЕГРАДНЕНСКОГО СЕЛЬСКОГО ПОСЕЛЕНИЯ УРУПСКОГО РАЙОНА  КАРАЧАЕВО-ЧЕРКЕССКОЙ РЕСПУБЛИКИ НА 2023 ГОД, ПЛАНОВЫЙ ПЕРИОД 2024 И 2025 ГГ.</vt:lpstr>
      <vt:lpstr>ОБЪЁМ БЮДЖЕТА  ПРЕГРАДНЕНСКОГО СЕЛЬСКОГО ПОСЕЛЕНИЯ УРУПСКОГО РАЙОНА КАРАЧАЕВО-ЧЕРКЕССКОЙ РЕСПУБЛИКИ НА 2023 ГОД, ПЛАНОВЫЙ ПЕРИОД 2024 И 2025 ГГ. </vt:lpstr>
      <vt:lpstr>ОБЪЁМ БЮДЖЕТА  ПРЕГРАДНЕНСКОГО СЕЛЬСКОГО ПОСЕЛЕНИЯ УРУПСКОГО РАЙОНА КАРАЧАЕВО-ЧЕРКЕССКОЙ РЕСПУБЛИКИ НА 2023 ГОД, ПЛАНОВЫЙ ПЕРИОД 2024 И 2025 ГГ. </vt:lpstr>
      <vt:lpstr>ОБЪЁМ БЮДЖЕТА  ПРЕГРАДНЕНСКОГО СЕЛЬСКОГО ПОСЕЛЕНИЯ УРУПСКОГО РАЙОНА КАРАЧАЕВО-ЧЕРКЕССКОЙ РЕСПУБЛИКИ НА 2023 ГОД, ПЛАНОВЫЙ ПЕРИОД 2024 И 2025 ГГ. </vt:lpstr>
      <vt:lpstr>Межбюджетные  трансферты</vt:lpstr>
      <vt:lpstr>  распределение РАСХОДОВ БЮДЖЕТА   Преградненского сельского поселения урупского района карачаево-черкесской Республики на 2023 год, плановый период 2024 и 2025 гг.</vt:lpstr>
      <vt:lpstr>  распределение РАСХОДОВ БЮДЖЕТА    Преградненского сельского поселения урупского района карачаево-черкесской Республики на 2022 год, плановый период 2023 и 2024 гг.</vt:lpstr>
      <vt:lpstr>  распределение РАСХОДОВ БЮДЖЕТА  Преградненского сельского поселения урупского района карачаево-черкесской Республики на 2023 год, плановый период 2024 и 2025 гг.</vt:lpstr>
      <vt:lpstr>Муниципальные целевые программы  преградненского сельского поселения  на 2023 год и плановый период 2024 и 2025 гг.</vt:lpstr>
      <vt:lpstr>СПАСИБО ЗА ВНИМАНИЕ!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glspec@outlook.com</cp:lastModifiedBy>
  <cp:revision>215</cp:revision>
  <dcterms:created xsi:type="dcterms:W3CDTF">2018-07-26T06:15:35Z</dcterms:created>
  <dcterms:modified xsi:type="dcterms:W3CDTF">2023-03-29T10:53:58Z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1049-11.2.0.10223</vt:lpwstr>
  </property>
</Properties>
</file>